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753600" cy="7315200"/>
  <p:notesSz cx="6858000" cy="9144000"/>
  <p:embeddedFontLst>
    <p:embeddedFont>
      <p:font typeface="Balsamiq Sans" panose="02000603000000000000" pitchFamily="2" charset="77"/>
      <p:regular r:id="rId13"/>
    </p:embeddedFont>
    <p:embeddedFont>
      <p:font typeface="Balsamiq Sans Bold" panose="02000603000000000000" pitchFamily="2" charset="77"/>
      <p:regular r:id="rId14"/>
      <p:bold r:id="rId15"/>
    </p:embeddedFont>
    <p:embeddedFont>
      <p:font typeface="Blinker Bold" panose="02000000000000000000" pitchFamily="2" charset="0"/>
      <p:regular r:id="rId16"/>
      <p:bold r:id="rId17"/>
    </p:embeddedFont>
    <p:embeddedFont>
      <p:font typeface="Fredoka" panose="02000000000000000000" pitchFamily="2" charset="77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4" autoAdjust="0"/>
  </p:normalViewPr>
  <p:slideViewPr>
    <p:cSldViewPr>
      <p:cViewPr varScale="1">
        <p:scale>
          <a:sx n="104" d="100"/>
          <a:sy n="104" d="100"/>
        </p:scale>
        <p:origin x="188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Slide 1: Title Slide – Pose2Reps: Automated Rep Counter</a:t>
            </a:r>
          </a:p>
          <a:p>
            <a:r>
              <a:rPr lang="en-US"/>
              <a:t>Script:</a:t>
            </a:r>
          </a:p>
          <a:p>
            <a:endParaRPr lang="en-US"/>
          </a:p>
          <a:p>
            <a:r>
              <a:rPr lang="en-US"/>
              <a:t>Hello everyone, my name is Shruti Kalaskar, and I’m excited to present our project Pose2Reps: An Automated Rep Counter Using Computer Vision.</a:t>
            </a:r>
          </a:p>
          <a:p>
            <a:r>
              <a:rPr lang="en-US"/>
              <a:t>I collaborated with Divyanka Thakur on this project as part of the MSAI-495 Computer Vision course at Northwestern University.</a:t>
            </a:r>
          </a:p>
          <a:p>
            <a:endParaRPr lang="en-US"/>
          </a:p>
          <a:p>
            <a:r>
              <a:rPr lang="en-US"/>
              <a:t>Our primary goal was to create a vision-based fitness tracking system that can automatically count repetitions in exercise videos without needing any wearable sensors or human supervision.</a:t>
            </a:r>
          </a:p>
          <a:p>
            <a:endParaRPr lang="en-US"/>
          </a:p>
          <a:p>
            <a:r>
              <a:rPr lang="en-US"/>
              <a:t>In a world where health and fitness are increasingly monitored by smart devices, we wanted to explore a lightweight, camera-only approach that works just from video footage.</a:t>
            </a:r>
          </a:p>
          <a:p>
            <a:endParaRPr lang="en-US"/>
          </a:p>
          <a:p>
            <a:r>
              <a:rPr lang="en-US"/>
              <a:t>The motivation stemmed from wanting to help users — especially beginners — get consistent, measurable feedback while exercising at home, without relying on expensive gym equipment or wearable tech.</a:t>
            </a:r>
          </a:p>
          <a:p>
            <a:endParaRPr lang="en-US"/>
          </a:p>
          <a:p>
            <a:r>
              <a:rPr lang="en-US"/>
              <a:t>Pose2Reps serves as a proof of concept for how computer vision, when combined with simple logic and thoughtful design, can provide meaningful, real-time fitness feedback.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📌 Slide 2: Why Automate Exercise Tracking?</a:t>
            </a:r>
          </a:p>
          <a:p>
            <a:r>
              <a:rPr lang="en-US"/>
              <a:t>Script:</a:t>
            </a:r>
          </a:p>
          <a:p>
            <a:endParaRPr lang="en-US"/>
          </a:p>
          <a:p>
            <a:r>
              <a:rPr lang="en-US"/>
              <a:t>Before jumping into the technical aspects, we first asked ourselves: why automate exercise tracking in the first place?</a:t>
            </a:r>
          </a:p>
          <a:p>
            <a:r>
              <a:rPr lang="en-US"/>
              <a:t>We found three major pain points that current workout tracking systems either ignore or complicate:</a:t>
            </a:r>
          </a:p>
          <a:p>
            <a:endParaRPr lang="en-US"/>
          </a:p>
          <a:p>
            <a:r>
              <a:rPr lang="en-US"/>
              <a:t>First — Manual effort.</a:t>
            </a:r>
          </a:p>
          <a:p>
            <a:r>
              <a:rPr lang="en-US"/>
              <a:t>Think about your last home workout. Did you forget how many pushups you’d done mid-set? Most people do. We don’t want users counting reps while they’re trying to focus on their form or breathing. Automation removes that burden.</a:t>
            </a:r>
          </a:p>
          <a:p>
            <a:endParaRPr lang="en-US"/>
          </a:p>
          <a:p>
            <a:r>
              <a:rPr lang="en-US"/>
              <a:t>Second — Lack of real-time feedback.</a:t>
            </a:r>
          </a:p>
          <a:p>
            <a:r>
              <a:rPr lang="en-US"/>
              <a:t>Many current fitness apps analyze movement after the workout is complete. But what if you could get feedback as you're doing each rep — almost like having a personal trainer right there? That’s the kind of responsiveness we aim to enable.</a:t>
            </a:r>
          </a:p>
          <a:p>
            <a:endParaRPr lang="en-US"/>
          </a:p>
          <a:p>
            <a:r>
              <a:rPr lang="en-US"/>
              <a:t>Third — Sensor-free accessibility.</a:t>
            </a:r>
          </a:p>
          <a:p>
            <a:r>
              <a:rPr lang="en-US"/>
              <a:t>Wearable devices like FitBits or Apple Watches can be helpful, but they’re not always accurate for bodyweight workouts and aren't available to everyone. Pose2Reps only requires a standard camera — making it low-cost and widely deployable.</a:t>
            </a:r>
          </a:p>
          <a:p>
            <a:endParaRPr lang="en-US"/>
          </a:p>
          <a:p>
            <a:r>
              <a:rPr lang="en-US"/>
              <a:t>With these three goals — remove mental load, enable instant feedback, and ensure accessibility — we built our system.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🧠 Slide 3: Proposed System Overview</a:t>
            </a:r>
          </a:p>
          <a:p>
            <a:r>
              <a:rPr lang="en-US"/>
              <a:t>Script:</a:t>
            </a:r>
          </a:p>
          <a:p>
            <a:endParaRPr lang="en-US"/>
          </a:p>
          <a:p>
            <a:r>
              <a:rPr lang="en-US"/>
              <a:t>Now let’s look at how Pose2Reps actually works behind the scenes.</a:t>
            </a:r>
          </a:p>
          <a:p>
            <a:r>
              <a:rPr lang="en-US"/>
              <a:t>The system takes in a simple video input — currently we’ve worked with two types of exercises: pushups and lunges.</a:t>
            </a:r>
          </a:p>
          <a:p>
            <a:r>
              <a:rPr lang="en-US"/>
              <a:t>For each frame of the video, we apply a YOLOv11s pose estimation model. This model predicts the position of 17 joints — such as elbows, knees, shoulders, and ankles — for every person in the frame.</a:t>
            </a:r>
          </a:p>
          <a:p>
            <a:endParaRPr lang="en-US"/>
          </a:p>
          <a:p>
            <a:r>
              <a:rPr lang="en-US"/>
              <a:t>From these keypoints, we calculate specific joint angles — for example, the angle at the elbow during a pushup, or the angle at the knee during a lunge.</a:t>
            </a:r>
          </a:p>
          <a:p>
            <a:r>
              <a:rPr lang="en-US"/>
              <a:t>These angles help us identify key postures in the movement — like when you’re at the bottom of a pushup or when you’ve stood back up from a lunge.</a:t>
            </a:r>
          </a:p>
          <a:p>
            <a:r>
              <a:rPr lang="en-US"/>
              <a:t>We then use a state-based approach — essentially looking for transitions like “down to up” — to count a single rep.</a:t>
            </a:r>
          </a:p>
          <a:p>
            <a:endParaRPr lang="en-US"/>
          </a:p>
          <a:p>
            <a:r>
              <a:rPr lang="en-US"/>
              <a:t>The best part? At the end of the video, the system automatically overlays a summary screen that shows:</a:t>
            </a:r>
          </a:p>
          <a:p>
            <a:endParaRPr lang="en-US"/>
          </a:p>
          <a:p>
            <a:r>
              <a:rPr lang="en-US"/>
              <a:t>The total number of reps</a:t>
            </a:r>
          </a:p>
          <a:p>
            <a:endParaRPr lang="en-US"/>
          </a:p>
          <a:p>
            <a:r>
              <a:rPr lang="en-US"/>
              <a:t>XP earned (we use 10 XP per rep as a gamified feedback loop)</a:t>
            </a:r>
          </a:p>
          <a:p>
            <a:endParaRPr lang="en-US"/>
          </a:p>
          <a:p>
            <a:r>
              <a:rPr lang="en-US"/>
              <a:t>An estimate of calories burned</a:t>
            </a:r>
          </a:p>
          <a:p>
            <a:endParaRPr lang="en-US"/>
          </a:p>
          <a:p>
            <a:r>
              <a:rPr lang="en-US"/>
              <a:t>This summary turns raw movement into insights — and can motivate users to improve.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🕵️ Slide 4: Pose Estimation Using YOLOv11s</a:t>
            </a:r>
          </a:p>
          <a:p>
            <a:r>
              <a:rPr lang="en-US"/>
              <a:t>Script:</a:t>
            </a:r>
          </a:p>
          <a:p>
            <a:endParaRPr lang="en-US"/>
          </a:p>
          <a:p>
            <a:r>
              <a:rPr lang="en-US"/>
              <a:t>Our system relies on pose estimation, and we chose YOLOv11s for this task because of three key factors: speed, accuracy, and lightweight deployment.</a:t>
            </a:r>
          </a:p>
          <a:p>
            <a:endParaRPr lang="en-US"/>
          </a:p>
          <a:p>
            <a:r>
              <a:rPr lang="en-US"/>
              <a:t>Let’s break it down:</a:t>
            </a:r>
          </a:p>
          <a:p>
            <a:endParaRPr lang="en-US"/>
          </a:p>
          <a:p>
            <a:r>
              <a:rPr lang="en-US"/>
              <a:t>The Backbone is CSPDarknet-Tiny, which is a compact feature extractor optimized for speed. It handles the early layers of image processing.</a:t>
            </a:r>
          </a:p>
          <a:p>
            <a:endParaRPr lang="en-US"/>
          </a:p>
          <a:p>
            <a:r>
              <a:rPr lang="en-US"/>
              <a:t>The Neck, which uses PANet, aggregates features from multiple levels — helping it detect body parts regardless of scale or distance from the camera.</a:t>
            </a:r>
          </a:p>
          <a:p>
            <a:endParaRPr lang="en-US"/>
          </a:p>
          <a:p>
            <a:r>
              <a:rPr lang="en-US"/>
              <a:t>The Head outputs heatmaps for 17 body keypoints. This is inspired by OpenPose but much faster.</a:t>
            </a:r>
          </a:p>
          <a:p>
            <a:endParaRPr lang="en-US"/>
          </a:p>
          <a:p>
            <a:r>
              <a:rPr lang="en-US"/>
              <a:t>On a regular laptop, we achieve about 15–20 frames per second, which is sufficient for processing workout videos in near-real-time.</a:t>
            </a:r>
          </a:p>
          <a:p>
            <a:r>
              <a:rPr lang="en-US"/>
              <a:t>Also, YOLOv11s is flexible — it doesn’t require GPU acceleration, so it’s ideal for edge deployment, like running in a browser or mobile app.</a:t>
            </a:r>
          </a:p>
          <a:p>
            <a:r>
              <a:rPr lang="en-US"/>
              <a:t>It’s fast enough to handle dynamic motion, and accurate enough to detect joints even in non-frontal poses — which is critical for exercises like lunges done from the side.</a:t>
            </a:r>
          </a:p>
          <a:p>
            <a:endParaRPr lang="en-US"/>
          </a:p>
          <a:p>
            <a:r>
              <a:rPr lang="en-US"/>
              <a:t>In summary, YOLOv11s gave us the best balance of performance and portability for a fitness-focused application.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💪 Slide 5: Pose-Based Exercise Tracking – Pushup</a:t>
            </a:r>
          </a:p>
          <a:p>
            <a:r>
              <a:rPr lang="en-US"/>
              <a:t>Script:</a:t>
            </a:r>
          </a:p>
          <a:p>
            <a:endParaRPr lang="en-US"/>
          </a:p>
          <a:p>
            <a:r>
              <a:rPr lang="en-US"/>
              <a:t>Let’s take a closer look at how we track pushups using joint angles.</a:t>
            </a:r>
          </a:p>
          <a:p>
            <a:r>
              <a:rPr lang="en-US"/>
              <a:t>In each frame, we calculate the angle formed by the shoulder–elbow–wrist joints.</a:t>
            </a:r>
          </a:p>
          <a:p>
            <a:r>
              <a:rPr lang="en-US"/>
              <a:t>When the angle drops below a certain threshold — around 110 degrees, we mark that as the “down” phase of the rep.</a:t>
            </a:r>
          </a:p>
          <a:p>
            <a:r>
              <a:rPr lang="en-US"/>
              <a:t>When it rises above 145 degrees, we mark the “up” phase.</a:t>
            </a:r>
          </a:p>
          <a:p>
            <a:r>
              <a:rPr lang="en-US"/>
              <a:t>A rep is only counted when we detect a full cycle: down → up.</a:t>
            </a:r>
          </a:p>
          <a:p>
            <a:endParaRPr lang="en-US"/>
          </a:p>
          <a:p>
            <a:r>
              <a:rPr lang="en-US"/>
              <a:t>To prevent false triggers due to jitter or noise, we use a moving average of the last few angle values.</a:t>
            </a:r>
          </a:p>
          <a:p>
            <a:r>
              <a:rPr lang="en-US"/>
              <a:t>This makes the system more stable and ensures it doesn’t miscount due to shaky movement or momentary pauses.</a:t>
            </a:r>
          </a:p>
          <a:p>
            <a:endParaRPr lang="en-US"/>
          </a:p>
          <a:p>
            <a:r>
              <a:rPr lang="en-US"/>
              <a:t>Additionally, the model tracks reps across the video timeline — and at the end, it generates a workout summary screen.</a:t>
            </a:r>
          </a:p>
          <a:p>
            <a:r>
              <a:rPr lang="en-US"/>
              <a:t>This summary helps users review their workout, track progress, and stay motivated.</a:t>
            </a:r>
          </a:p>
          <a:p>
            <a:endParaRPr lang="en-US"/>
          </a:p>
          <a:p>
            <a:r>
              <a:rPr lang="en-US"/>
              <a:t>In future versions, we also want to give real-time feedback — for instance, if someone’s form is off or the movement is incomplete, we won’t count the rep and will display a message encouraging them to correct it.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hyperlink" Target="https://youtu.be/EGZlS_dT_ms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svg"/><Relationship Id="rId7" Type="http://schemas.openxmlformats.org/officeDocument/2006/relationships/image" Target="../media/image3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6.svg"/><Relationship Id="rId10" Type="http://schemas.openxmlformats.org/officeDocument/2006/relationships/image" Target="../media/image33.png"/><Relationship Id="rId4" Type="http://schemas.openxmlformats.org/officeDocument/2006/relationships/image" Target="../media/image5.png"/><Relationship Id="rId9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6.svg"/><Relationship Id="rId4" Type="http://schemas.openxmlformats.org/officeDocument/2006/relationships/image" Target="../media/image12.sv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11" Type="http://schemas.openxmlformats.org/officeDocument/2006/relationships/image" Target="../media/image23.jpe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10" Type="http://schemas.openxmlformats.org/officeDocument/2006/relationships/image" Target="../media/image24.jpe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8526" y="1044171"/>
            <a:ext cx="7648496" cy="4551427"/>
            <a:chOff x="0" y="0"/>
            <a:chExt cx="2832776" cy="16857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2776" cy="1685714"/>
            </a:xfrm>
            <a:custGeom>
              <a:avLst/>
              <a:gdLst/>
              <a:ahLst/>
              <a:cxnLst/>
              <a:rect l="l" t="t" r="r" b="b"/>
              <a:pathLst>
                <a:path w="2832776" h="1685714">
                  <a:moveTo>
                    <a:pt x="70855" y="0"/>
                  </a:moveTo>
                  <a:lnTo>
                    <a:pt x="2761921" y="0"/>
                  </a:lnTo>
                  <a:cubicBezTo>
                    <a:pt x="2801053" y="0"/>
                    <a:pt x="2832776" y="31723"/>
                    <a:pt x="2832776" y="70855"/>
                  </a:cubicBezTo>
                  <a:lnTo>
                    <a:pt x="2832776" y="1614859"/>
                  </a:lnTo>
                  <a:cubicBezTo>
                    <a:pt x="2832776" y="1633650"/>
                    <a:pt x="2825311" y="1651673"/>
                    <a:pt x="2812023" y="1664961"/>
                  </a:cubicBezTo>
                  <a:cubicBezTo>
                    <a:pt x="2798736" y="1678249"/>
                    <a:pt x="2780713" y="1685714"/>
                    <a:pt x="2761921" y="1685714"/>
                  </a:cubicBezTo>
                  <a:lnTo>
                    <a:pt x="70855" y="1685714"/>
                  </a:lnTo>
                  <a:cubicBezTo>
                    <a:pt x="52063" y="1685714"/>
                    <a:pt x="34041" y="1678249"/>
                    <a:pt x="20753" y="1664961"/>
                  </a:cubicBezTo>
                  <a:cubicBezTo>
                    <a:pt x="7465" y="1651673"/>
                    <a:pt x="0" y="1633650"/>
                    <a:pt x="0" y="1614859"/>
                  </a:cubicBezTo>
                  <a:lnTo>
                    <a:pt x="0" y="70855"/>
                  </a:lnTo>
                  <a:cubicBezTo>
                    <a:pt x="0" y="52063"/>
                    <a:pt x="7465" y="34041"/>
                    <a:pt x="20753" y="20753"/>
                  </a:cubicBezTo>
                  <a:cubicBezTo>
                    <a:pt x="34041" y="7465"/>
                    <a:pt x="52063" y="0"/>
                    <a:pt x="70855" y="0"/>
                  </a:cubicBezTo>
                  <a:close/>
                </a:path>
              </a:pathLst>
            </a:custGeom>
            <a:solidFill>
              <a:srgbClr val="2C1D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832776" cy="1714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6583680"/>
            <a:ext cx="9753600" cy="6519956"/>
            <a:chOff x="0" y="0"/>
            <a:chExt cx="1205813" cy="8060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5813" cy="806046"/>
            </a:xfrm>
            <a:custGeom>
              <a:avLst/>
              <a:gdLst/>
              <a:ahLst/>
              <a:cxnLst/>
              <a:rect l="l" t="t" r="r" b="b"/>
              <a:pathLst>
                <a:path w="1205813" h="806046">
                  <a:moveTo>
                    <a:pt x="602907" y="0"/>
                  </a:moveTo>
                  <a:cubicBezTo>
                    <a:pt x="269931" y="0"/>
                    <a:pt x="0" y="180440"/>
                    <a:pt x="0" y="403023"/>
                  </a:cubicBezTo>
                  <a:cubicBezTo>
                    <a:pt x="0" y="625606"/>
                    <a:pt x="269931" y="806046"/>
                    <a:pt x="602907" y="806046"/>
                  </a:cubicBezTo>
                  <a:cubicBezTo>
                    <a:pt x="935883" y="806046"/>
                    <a:pt x="1205813" y="625606"/>
                    <a:pt x="1205813" y="403023"/>
                  </a:cubicBezTo>
                  <a:cubicBezTo>
                    <a:pt x="1205813" y="180440"/>
                    <a:pt x="935883" y="0"/>
                    <a:pt x="602907" y="0"/>
                  </a:cubicBezTo>
                  <a:close/>
                </a:path>
              </a:pathLst>
            </a:custGeom>
            <a:solidFill>
              <a:srgbClr val="2C1D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3045" y="46992"/>
              <a:ext cx="979723" cy="683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6679317">
            <a:off x="-2167528" y="-2409588"/>
            <a:ext cx="6310730" cy="5886190"/>
          </a:xfrm>
          <a:custGeom>
            <a:avLst/>
            <a:gdLst/>
            <a:ahLst/>
            <a:cxnLst/>
            <a:rect l="l" t="t" r="r" b="b"/>
            <a:pathLst>
              <a:path w="6310730" h="5886190">
                <a:moveTo>
                  <a:pt x="0" y="0"/>
                </a:moveTo>
                <a:lnTo>
                  <a:pt x="6310730" y="0"/>
                </a:lnTo>
                <a:lnTo>
                  <a:pt x="6310730" y="5886191"/>
                </a:lnTo>
                <a:lnTo>
                  <a:pt x="0" y="5886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2507759" y="4179843"/>
            <a:ext cx="4770030" cy="675836"/>
            <a:chOff x="0" y="0"/>
            <a:chExt cx="1766678" cy="2503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66678" cy="250310"/>
            </a:xfrm>
            <a:custGeom>
              <a:avLst/>
              <a:gdLst/>
              <a:ahLst/>
              <a:cxnLst/>
              <a:rect l="l" t="t" r="r" b="b"/>
              <a:pathLst>
                <a:path w="1766678" h="250310">
                  <a:moveTo>
                    <a:pt x="113612" y="0"/>
                  </a:moveTo>
                  <a:lnTo>
                    <a:pt x="1653065" y="0"/>
                  </a:lnTo>
                  <a:cubicBezTo>
                    <a:pt x="1715812" y="0"/>
                    <a:pt x="1766678" y="50866"/>
                    <a:pt x="1766678" y="113612"/>
                  </a:cubicBezTo>
                  <a:lnTo>
                    <a:pt x="1766678" y="136697"/>
                  </a:lnTo>
                  <a:cubicBezTo>
                    <a:pt x="1766678" y="166829"/>
                    <a:pt x="1754708" y="195727"/>
                    <a:pt x="1733401" y="217033"/>
                  </a:cubicBezTo>
                  <a:cubicBezTo>
                    <a:pt x="1712095" y="238340"/>
                    <a:pt x="1683197" y="250310"/>
                    <a:pt x="1653065" y="250310"/>
                  </a:cubicBezTo>
                  <a:lnTo>
                    <a:pt x="113612" y="250310"/>
                  </a:lnTo>
                  <a:cubicBezTo>
                    <a:pt x="50866" y="250310"/>
                    <a:pt x="0" y="199444"/>
                    <a:pt x="0" y="136697"/>
                  </a:cubicBezTo>
                  <a:lnTo>
                    <a:pt x="0" y="113612"/>
                  </a:lnTo>
                  <a:cubicBezTo>
                    <a:pt x="0" y="50866"/>
                    <a:pt x="50866" y="0"/>
                    <a:pt x="11361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766678" cy="297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C1D57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Pathways to a Healthier Lifestyle</a:t>
              </a:r>
            </a:p>
          </p:txBody>
        </p:sp>
      </p:grpSp>
      <p:sp>
        <p:nvSpPr>
          <p:cNvPr id="12" name="Freeform 12"/>
          <p:cNvSpPr/>
          <p:nvPr/>
        </p:nvSpPr>
        <p:spPr>
          <a:xfrm rot="-2272643">
            <a:off x="8467573" y="789284"/>
            <a:ext cx="1813363" cy="2583807"/>
          </a:xfrm>
          <a:custGeom>
            <a:avLst/>
            <a:gdLst/>
            <a:ahLst/>
            <a:cxnLst/>
            <a:rect l="l" t="t" r="r" b="b"/>
            <a:pathLst>
              <a:path w="1813363" h="2583807">
                <a:moveTo>
                  <a:pt x="0" y="0"/>
                </a:moveTo>
                <a:lnTo>
                  <a:pt x="1813363" y="0"/>
                </a:lnTo>
                <a:lnTo>
                  <a:pt x="1813363" y="2583807"/>
                </a:lnTo>
                <a:lnTo>
                  <a:pt x="0" y="25838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322753" y="1637642"/>
            <a:ext cx="6542639" cy="356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Pose2Reps: Automated Rep Counter</a:t>
            </a:r>
          </a:p>
          <a:p>
            <a:pPr algn="ctr">
              <a:lnSpc>
                <a:spcPts val="5600"/>
              </a:lnSpc>
            </a:pPr>
            <a:endParaRPr lang="en-US" sz="5600">
              <a:solidFill>
                <a:srgbClr val="FFFFFF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algn="ctr">
              <a:lnSpc>
                <a:spcPts val="5600"/>
              </a:lnSpc>
            </a:pPr>
            <a:endParaRPr lang="en-US" sz="5600">
              <a:solidFill>
                <a:srgbClr val="FFFFFF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6237185" y="-661646"/>
            <a:ext cx="1337886" cy="1323291"/>
          </a:xfrm>
          <a:custGeom>
            <a:avLst/>
            <a:gdLst/>
            <a:ahLst/>
            <a:cxnLst/>
            <a:rect l="l" t="t" r="r" b="b"/>
            <a:pathLst>
              <a:path w="1337886" h="1323291">
                <a:moveTo>
                  <a:pt x="0" y="0"/>
                </a:moveTo>
                <a:lnTo>
                  <a:pt x="1337886" y="0"/>
                </a:lnTo>
                <a:lnTo>
                  <a:pt x="1337886" y="1323292"/>
                </a:lnTo>
                <a:lnTo>
                  <a:pt x="0" y="13232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5400000">
            <a:off x="-419788" y="2489468"/>
            <a:ext cx="839575" cy="830416"/>
          </a:xfrm>
          <a:custGeom>
            <a:avLst/>
            <a:gdLst/>
            <a:ahLst/>
            <a:cxnLst/>
            <a:rect l="l" t="t" r="r" b="b"/>
            <a:pathLst>
              <a:path w="839575" h="830416">
                <a:moveTo>
                  <a:pt x="0" y="0"/>
                </a:moveTo>
                <a:lnTo>
                  <a:pt x="839576" y="0"/>
                </a:lnTo>
                <a:lnTo>
                  <a:pt x="839576" y="830416"/>
                </a:lnTo>
                <a:lnTo>
                  <a:pt x="0" y="8304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96056" y="5151732"/>
            <a:ext cx="5053281" cy="4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FFFFFF"/>
                </a:solidFill>
                <a:latin typeface="Blinker Bold"/>
                <a:ea typeface="Blinker Bold"/>
                <a:cs typeface="Blinker Bold"/>
                <a:sym typeface="Blinker Bold"/>
              </a:rPr>
              <a:t>Shruti Kalaskar | Divyanka Thakur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07759" y="455376"/>
            <a:ext cx="5129278" cy="588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1"/>
              </a:lnSpc>
              <a:spcBef>
                <a:spcPct val="0"/>
              </a:spcBef>
            </a:pPr>
            <a:r>
              <a:rPr lang="en-US" sz="3444" b="1">
                <a:solidFill>
                  <a:srgbClr val="54243E"/>
                </a:solidFill>
                <a:latin typeface="Blinker Bold"/>
                <a:ea typeface="Blinker Bold"/>
                <a:cs typeface="Blinker Bold"/>
                <a:sym typeface="Blinker Bold"/>
              </a:rPr>
              <a:t>MSAI- 495: Computer Vision</a:t>
            </a:r>
          </a:p>
        </p:txBody>
      </p:sp>
      <p:sp>
        <p:nvSpPr>
          <p:cNvPr id="18" name="Freeform 18"/>
          <p:cNvSpPr/>
          <p:nvPr/>
        </p:nvSpPr>
        <p:spPr>
          <a:xfrm rot="-447102">
            <a:off x="7438995" y="3198723"/>
            <a:ext cx="2556054" cy="4717549"/>
          </a:xfrm>
          <a:custGeom>
            <a:avLst/>
            <a:gdLst/>
            <a:ahLst/>
            <a:cxnLst/>
            <a:rect l="l" t="t" r="r" b="b"/>
            <a:pathLst>
              <a:path w="2556054" h="4717549">
                <a:moveTo>
                  <a:pt x="0" y="0"/>
                </a:moveTo>
                <a:lnTo>
                  <a:pt x="2556054" y="0"/>
                </a:lnTo>
                <a:lnTo>
                  <a:pt x="2556054" y="4717549"/>
                </a:lnTo>
                <a:lnTo>
                  <a:pt x="0" y="47175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319287" y="2804065"/>
            <a:ext cx="2604335" cy="4790583"/>
          </a:xfrm>
          <a:custGeom>
            <a:avLst/>
            <a:gdLst/>
            <a:ahLst/>
            <a:cxnLst/>
            <a:rect l="l" t="t" r="r" b="b"/>
            <a:pathLst>
              <a:path w="2604335" h="4790583">
                <a:moveTo>
                  <a:pt x="0" y="0"/>
                </a:moveTo>
                <a:lnTo>
                  <a:pt x="2604335" y="0"/>
                </a:lnTo>
                <a:lnTo>
                  <a:pt x="2604335" y="4790583"/>
                </a:lnTo>
                <a:lnTo>
                  <a:pt x="0" y="47905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3369211" y="5789601"/>
            <a:ext cx="3106972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2"/>
              </a:lnSpc>
              <a:spcBef>
                <a:spcPct val="0"/>
              </a:spcBef>
            </a:pPr>
            <a:r>
              <a:rPr lang="en-US" sz="3844" u="sng" dirty="0">
                <a:solidFill>
                  <a:srgbClr val="2C1D57"/>
                </a:solidFill>
                <a:latin typeface="Balsamiq Sans"/>
                <a:ea typeface="Balsamiq Sans"/>
                <a:cs typeface="Balsamiq Sans"/>
                <a:sym typeface="Balsamiq Sans"/>
                <a:hlinkClick r:id="rId13" tooltip="https://youtu.be/EGZlS_dT_ms"/>
              </a:rPr>
              <a:t>Youtube Link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899756">
            <a:off x="7295127" y="-776214"/>
            <a:ext cx="6310730" cy="5886190"/>
          </a:xfrm>
          <a:custGeom>
            <a:avLst/>
            <a:gdLst/>
            <a:ahLst/>
            <a:cxnLst/>
            <a:rect l="l" t="t" r="r" b="b"/>
            <a:pathLst>
              <a:path w="6310730" h="5886190">
                <a:moveTo>
                  <a:pt x="0" y="0"/>
                </a:moveTo>
                <a:lnTo>
                  <a:pt x="6310730" y="0"/>
                </a:lnTo>
                <a:lnTo>
                  <a:pt x="6310730" y="5886191"/>
                </a:lnTo>
                <a:lnTo>
                  <a:pt x="0" y="5886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201164" y="5980902"/>
            <a:ext cx="11809647" cy="6253479"/>
            <a:chOff x="0" y="0"/>
            <a:chExt cx="1459997" cy="7731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59997" cy="773102"/>
            </a:xfrm>
            <a:custGeom>
              <a:avLst/>
              <a:gdLst/>
              <a:ahLst/>
              <a:cxnLst/>
              <a:rect l="l" t="t" r="r" b="b"/>
              <a:pathLst>
                <a:path w="1459997" h="773102">
                  <a:moveTo>
                    <a:pt x="729999" y="0"/>
                  </a:moveTo>
                  <a:cubicBezTo>
                    <a:pt x="326832" y="0"/>
                    <a:pt x="0" y="173065"/>
                    <a:pt x="0" y="386551"/>
                  </a:cubicBezTo>
                  <a:cubicBezTo>
                    <a:pt x="0" y="600037"/>
                    <a:pt x="326832" y="773102"/>
                    <a:pt x="729999" y="773102"/>
                  </a:cubicBezTo>
                  <a:cubicBezTo>
                    <a:pt x="1133166" y="773102"/>
                    <a:pt x="1459997" y="600037"/>
                    <a:pt x="1459997" y="386551"/>
                  </a:cubicBezTo>
                  <a:cubicBezTo>
                    <a:pt x="1459997" y="173065"/>
                    <a:pt x="1133166" y="0"/>
                    <a:pt x="729999" y="0"/>
                  </a:cubicBezTo>
                  <a:close/>
                </a:path>
              </a:pathLst>
            </a:custGeom>
            <a:solidFill>
              <a:srgbClr val="2C1D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6875" y="43903"/>
              <a:ext cx="1186248" cy="656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01384" y="142875"/>
            <a:ext cx="5604551" cy="1640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C1D57"/>
                </a:solidFill>
                <a:latin typeface="Fredoka"/>
                <a:ea typeface="Fredoka"/>
                <a:cs typeface="Fredoka"/>
                <a:sym typeface="Fredoka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 rot="6899756">
            <a:off x="-4583777" y="-776214"/>
            <a:ext cx="6310730" cy="5886190"/>
          </a:xfrm>
          <a:custGeom>
            <a:avLst/>
            <a:gdLst/>
            <a:ahLst/>
            <a:cxnLst/>
            <a:rect l="l" t="t" r="r" b="b"/>
            <a:pathLst>
              <a:path w="6310730" h="5886190">
                <a:moveTo>
                  <a:pt x="0" y="0"/>
                </a:moveTo>
                <a:lnTo>
                  <a:pt x="6310730" y="0"/>
                </a:lnTo>
                <a:lnTo>
                  <a:pt x="6310730" y="5886191"/>
                </a:lnTo>
                <a:lnTo>
                  <a:pt x="0" y="5886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106200" y="1034516"/>
            <a:ext cx="693051" cy="685490"/>
          </a:xfrm>
          <a:custGeom>
            <a:avLst/>
            <a:gdLst/>
            <a:ahLst/>
            <a:cxnLst/>
            <a:rect l="l" t="t" r="r" b="b"/>
            <a:pathLst>
              <a:path w="693051" h="685490">
                <a:moveTo>
                  <a:pt x="0" y="0"/>
                </a:moveTo>
                <a:lnTo>
                  <a:pt x="693050" y="0"/>
                </a:lnTo>
                <a:lnTo>
                  <a:pt x="693050" y="685490"/>
                </a:lnTo>
                <a:lnTo>
                  <a:pt x="0" y="68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36374" y="2744842"/>
            <a:ext cx="518346" cy="512691"/>
          </a:xfrm>
          <a:custGeom>
            <a:avLst/>
            <a:gdLst/>
            <a:ahLst/>
            <a:cxnLst/>
            <a:rect l="l" t="t" r="r" b="b"/>
            <a:pathLst>
              <a:path w="518346" h="512691">
                <a:moveTo>
                  <a:pt x="0" y="0"/>
                </a:moveTo>
                <a:lnTo>
                  <a:pt x="518346" y="0"/>
                </a:lnTo>
                <a:lnTo>
                  <a:pt x="518346" y="512691"/>
                </a:lnTo>
                <a:lnTo>
                  <a:pt x="0" y="5126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297637" y="1783398"/>
            <a:ext cx="2310176" cy="5338641"/>
          </a:xfrm>
          <a:custGeom>
            <a:avLst/>
            <a:gdLst/>
            <a:ahLst/>
            <a:cxnLst/>
            <a:rect l="l" t="t" r="r" b="b"/>
            <a:pathLst>
              <a:path w="2310176" h="5338641">
                <a:moveTo>
                  <a:pt x="0" y="0"/>
                </a:moveTo>
                <a:lnTo>
                  <a:pt x="2310176" y="0"/>
                </a:lnTo>
                <a:lnTo>
                  <a:pt x="2310176" y="5338641"/>
                </a:lnTo>
                <a:lnTo>
                  <a:pt x="0" y="53386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0" y="1783398"/>
            <a:ext cx="4397052" cy="4615226"/>
          </a:xfrm>
          <a:custGeom>
            <a:avLst/>
            <a:gdLst/>
            <a:ahLst/>
            <a:cxnLst/>
            <a:rect l="l" t="t" r="r" b="b"/>
            <a:pathLst>
              <a:path w="4397052" h="4615226">
                <a:moveTo>
                  <a:pt x="0" y="0"/>
                </a:moveTo>
                <a:lnTo>
                  <a:pt x="4397052" y="0"/>
                </a:lnTo>
                <a:lnTo>
                  <a:pt x="4397052" y="4615226"/>
                </a:lnTo>
                <a:lnTo>
                  <a:pt x="0" y="4615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544882" y="1852058"/>
            <a:ext cx="2604925" cy="4128844"/>
          </a:xfrm>
          <a:custGeom>
            <a:avLst/>
            <a:gdLst/>
            <a:ahLst/>
            <a:cxnLst/>
            <a:rect l="l" t="t" r="r" b="b"/>
            <a:pathLst>
              <a:path w="2604925" h="4128844">
                <a:moveTo>
                  <a:pt x="0" y="0"/>
                </a:moveTo>
                <a:lnTo>
                  <a:pt x="2604925" y="0"/>
                </a:lnTo>
                <a:lnTo>
                  <a:pt x="2604925" y="4128844"/>
                </a:lnTo>
                <a:lnTo>
                  <a:pt x="0" y="41288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2001" y="1659162"/>
            <a:ext cx="5287369" cy="1608033"/>
            <a:chOff x="0" y="0"/>
            <a:chExt cx="1958285" cy="5955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58285" cy="595568"/>
            </a:xfrm>
            <a:custGeom>
              <a:avLst/>
              <a:gdLst/>
              <a:ahLst/>
              <a:cxnLst/>
              <a:rect l="l" t="t" r="r" b="b"/>
              <a:pathLst>
                <a:path w="1958285" h="595568">
                  <a:moveTo>
                    <a:pt x="58569" y="0"/>
                  </a:moveTo>
                  <a:lnTo>
                    <a:pt x="1899716" y="0"/>
                  </a:lnTo>
                  <a:cubicBezTo>
                    <a:pt x="1932062" y="0"/>
                    <a:pt x="1958285" y="26222"/>
                    <a:pt x="1958285" y="58569"/>
                  </a:cubicBezTo>
                  <a:lnTo>
                    <a:pt x="1958285" y="536998"/>
                  </a:lnTo>
                  <a:cubicBezTo>
                    <a:pt x="1958285" y="552532"/>
                    <a:pt x="1952114" y="567429"/>
                    <a:pt x="1941130" y="578413"/>
                  </a:cubicBezTo>
                  <a:cubicBezTo>
                    <a:pt x="1930146" y="589397"/>
                    <a:pt x="1915249" y="595568"/>
                    <a:pt x="1899716" y="595568"/>
                  </a:cubicBezTo>
                  <a:lnTo>
                    <a:pt x="58569" y="595568"/>
                  </a:lnTo>
                  <a:cubicBezTo>
                    <a:pt x="26222" y="595568"/>
                    <a:pt x="0" y="569345"/>
                    <a:pt x="0" y="536998"/>
                  </a:cubicBezTo>
                  <a:lnTo>
                    <a:pt x="0" y="58569"/>
                  </a:lnTo>
                  <a:cubicBezTo>
                    <a:pt x="0" y="26222"/>
                    <a:pt x="26222" y="0"/>
                    <a:pt x="58569" y="0"/>
                  </a:cubicBezTo>
                  <a:close/>
                </a:path>
              </a:pathLst>
            </a:custGeom>
            <a:solidFill>
              <a:srgbClr val="2C1D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958285" cy="6241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95047" y="184630"/>
            <a:ext cx="5763506" cy="186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2C1D57"/>
                </a:solidFill>
                <a:latin typeface="Fredoka"/>
                <a:ea typeface="Fredoka"/>
                <a:cs typeface="Fredoka"/>
                <a:sym typeface="Fredoka"/>
              </a:rPr>
              <a:t>Why Automate Exercise Tracking?</a:t>
            </a:r>
          </a:p>
          <a:p>
            <a:pPr algn="ctr">
              <a:lnSpc>
                <a:spcPts val="4800"/>
              </a:lnSpc>
            </a:pPr>
            <a:endParaRPr lang="en-US" sz="4800">
              <a:solidFill>
                <a:srgbClr val="2C1D57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" name="Freeform 6"/>
          <p:cNvSpPr/>
          <p:nvPr/>
        </p:nvSpPr>
        <p:spPr>
          <a:xfrm rot="-5660961">
            <a:off x="6041309" y="3163121"/>
            <a:ext cx="7627319" cy="7114209"/>
          </a:xfrm>
          <a:custGeom>
            <a:avLst/>
            <a:gdLst/>
            <a:ahLst/>
            <a:cxnLst/>
            <a:rect l="l" t="t" r="r" b="b"/>
            <a:pathLst>
              <a:path w="7627319" h="7114209">
                <a:moveTo>
                  <a:pt x="0" y="0"/>
                </a:moveTo>
                <a:lnTo>
                  <a:pt x="7627319" y="0"/>
                </a:lnTo>
                <a:lnTo>
                  <a:pt x="7627319" y="7114209"/>
                </a:lnTo>
                <a:lnTo>
                  <a:pt x="0" y="7114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4466231" y="3457464"/>
            <a:ext cx="5287369" cy="1608033"/>
            <a:chOff x="0" y="0"/>
            <a:chExt cx="1958285" cy="5955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58285" cy="595568"/>
            </a:xfrm>
            <a:custGeom>
              <a:avLst/>
              <a:gdLst/>
              <a:ahLst/>
              <a:cxnLst/>
              <a:rect l="l" t="t" r="r" b="b"/>
              <a:pathLst>
                <a:path w="1958285" h="595568">
                  <a:moveTo>
                    <a:pt x="58569" y="0"/>
                  </a:moveTo>
                  <a:lnTo>
                    <a:pt x="1899716" y="0"/>
                  </a:lnTo>
                  <a:cubicBezTo>
                    <a:pt x="1932062" y="0"/>
                    <a:pt x="1958285" y="26222"/>
                    <a:pt x="1958285" y="58569"/>
                  </a:cubicBezTo>
                  <a:lnTo>
                    <a:pt x="1958285" y="536998"/>
                  </a:lnTo>
                  <a:cubicBezTo>
                    <a:pt x="1958285" y="552532"/>
                    <a:pt x="1952114" y="567429"/>
                    <a:pt x="1941130" y="578413"/>
                  </a:cubicBezTo>
                  <a:cubicBezTo>
                    <a:pt x="1930146" y="589397"/>
                    <a:pt x="1915249" y="595568"/>
                    <a:pt x="1899716" y="595568"/>
                  </a:cubicBezTo>
                  <a:lnTo>
                    <a:pt x="58569" y="595568"/>
                  </a:lnTo>
                  <a:cubicBezTo>
                    <a:pt x="26222" y="595568"/>
                    <a:pt x="0" y="569345"/>
                    <a:pt x="0" y="536998"/>
                  </a:cubicBezTo>
                  <a:lnTo>
                    <a:pt x="0" y="58569"/>
                  </a:lnTo>
                  <a:cubicBezTo>
                    <a:pt x="0" y="26222"/>
                    <a:pt x="26222" y="0"/>
                    <a:pt x="58569" y="0"/>
                  </a:cubicBezTo>
                  <a:close/>
                </a:path>
              </a:pathLst>
            </a:custGeom>
            <a:solidFill>
              <a:srgbClr val="2C1D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958285" cy="6241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3216763">
            <a:off x="-2770371" y="-4766028"/>
            <a:ext cx="6310730" cy="5886190"/>
          </a:xfrm>
          <a:custGeom>
            <a:avLst/>
            <a:gdLst/>
            <a:ahLst/>
            <a:cxnLst/>
            <a:rect l="l" t="t" r="r" b="b"/>
            <a:pathLst>
              <a:path w="6310730" h="5886190">
                <a:moveTo>
                  <a:pt x="0" y="0"/>
                </a:moveTo>
                <a:lnTo>
                  <a:pt x="6310731" y="0"/>
                </a:lnTo>
                <a:lnTo>
                  <a:pt x="6310731" y="5886190"/>
                </a:lnTo>
                <a:lnTo>
                  <a:pt x="0" y="5886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5476" y="4461732"/>
            <a:ext cx="2154728" cy="1915749"/>
          </a:xfrm>
          <a:custGeom>
            <a:avLst/>
            <a:gdLst/>
            <a:ahLst/>
            <a:cxnLst/>
            <a:rect l="l" t="t" r="r" b="b"/>
            <a:pathLst>
              <a:path w="2154728" h="1915749">
                <a:moveTo>
                  <a:pt x="0" y="0"/>
                </a:moveTo>
                <a:lnTo>
                  <a:pt x="2154728" y="0"/>
                </a:lnTo>
                <a:lnTo>
                  <a:pt x="2154728" y="1915749"/>
                </a:lnTo>
                <a:lnTo>
                  <a:pt x="0" y="1915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6719459" y="1656359"/>
            <a:ext cx="1602050" cy="1610836"/>
          </a:xfrm>
          <a:custGeom>
            <a:avLst/>
            <a:gdLst/>
            <a:ahLst/>
            <a:cxnLst/>
            <a:rect l="l" t="t" r="r" b="b"/>
            <a:pathLst>
              <a:path w="1602050" h="1610836">
                <a:moveTo>
                  <a:pt x="0" y="0"/>
                </a:moveTo>
                <a:lnTo>
                  <a:pt x="1602050" y="0"/>
                </a:lnTo>
                <a:lnTo>
                  <a:pt x="1602050" y="1610836"/>
                </a:lnTo>
                <a:lnTo>
                  <a:pt x="0" y="16108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858527" y="1852448"/>
            <a:ext cx="4284784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Eliminate Manual Effort: No need to count reps or log workouts — automation ensures accuracy without user intervention.</a:t>
            </a:r>
          </a:p>
          <a:p>
            <a:pPr algn="l">
              <a:lnSpc>
                <a:spcPts val="2520"/>
              </a:lnSpc>
            </a:pPr>
            <a:endParaRPr lang="en-US" sz="2100">
              <a:solidFill>
                <a:srgbClr val="FFFFFF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568874" y="3657600"/>
            <a:ext cx="5082084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2"/>
              </a:lnSpc>
            </a:pPr>
            <a:endParaRPr/>
          </a:p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Real-Time Feedback: Enables instant insights into performance </a:t>
            </a:r>
          </a:p>
          <a:p>
            <a:pPr algn="l">
              <a:lnSpc>
                <a:spcPts val="2192"/>
              </a:lnSpc>
            </a:pPr>
            <a:endParaRPr lang="en-US" sz="2100">
              <a:solidFill>
                <a:srgbClr val="FFFFFF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algn="l">
              <a:lnSpc>
                <a:spcPts val="2192"/>
              </a:lnSpc>
            </a:pPr>
            <a:endParaRPr lang="en-US" sz="2100">
              <a:solidFill>
                <a:srgbClr val="FFFFFF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65476" y="6377481"/>
            <a:ext cx="693051" cy="685490"/>
          </a:xfrm>
          <a:custGeom>
            <a:avLst/>
            <a:gdLst/>
            <a:ahLst/>
            <a:cxnLst/>
            <a:rect l="l" t="t" r="r" b="b"/>
            <a:pathLst>
              <a:path w="693051" h="685490">
                <a:moveTo>
                  <a:pt x="0" y="0"/>
                </a:moveTo>
                <a:lnTo>
                  <a:pt x="693051" y="0"/>
                </a:lnTo>
                <a:lnTo>
                  <a:pt x="693051" y="685490"/>
                </a:lnTo>
                <a:lnTo>
                  <a:pt x="0" y="6854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568639" y="731520"/>
            <a:ext cx="693051" cy="685490"/>
          </a:xfrm>
          <a:custGeom>
            <a:avLst/>
            <a:gdLst/>
            <a:ahLst/>
            <a:cxnLst/>
            <a:rect l="l" t="t" r="r" b="b"/>
            <a:pathLst>
              <a:path w="693051" h="685490">
                <a:moveTo>
                  <a:pt x="0" y="0"/>
                </a:moveTo>
                <a:lnTo>
                  <a:pt x="693050" y="0"/>
                </a:lnTo>
                <a:lnTo>
                  <a:pt x="693050" y="685490"/>
                </a:lnTo>
                <a:lnTo>
                  <a:pt x="0" y="6854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2233116" y="5419606"/>
            <a:ext cx="5287369" cy="1608033"/>
            <a:chOff x="0" y="0"/>
            <a:chExt cx="1958285" cy="59556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58285" cy="595568"/>
            </a:xfrm>
            <a:custGeom>
              <a:avLst/>
              <a:gdLst/>
              <a:ahLst/>
              <a:cxnLst/>
              <a:rect l="l" t="t" r="r" b="b"/>
              <a:pathLst>
                <a:path w="1958285" h="595568">
                  <a:moveTo>
                    <a:pt x="58569" y="0"/>
                  </a:moveTo>
                  <a:lnTo>
                    <a:pt x="1899716" y="0"/>
                  </a:lnTo>
                  <a:cubicBezTo>
                    <a:pt x="1932062" y="0"/>
                    <a:pt x="1958285" y="26222"/>
                    <a:pt x="1958285" y="58569"/>
                  </a:cubicBezTo>
                  <a:lnTo>
                    <a:pt x="1958285" y="536998"/>
                  </a:lnTo>
                  <a:cubicBezTo>
                    <a:pt x="1958285" y="552532"/>
                    <a:pt x="1952114" y="567429"/>
                    <a:pt x="1941130" y="578413"/>
                  </a:cubicBezTo>
                  <a:cubicBezTo>
                    <a:pt x="1930146" y="589397"/>
                    <a:pt x="1915249" y="595568"/>
                    <a:pt x="1899716" y="595568"/>
                  </a:cubicBezTo>
                  <a:lnTo>
                    <a:pt x="58569" y="595568"/>
                  </a:lnTo>
                  <a:cubicBezTo>
                    <a:pt x="26222" y="595568"/>
                    <a:pt x="0" y="569345"/>
                    <a:pt x="0" y="536998"/>
                  </a:cubicBezTo>
                  <a:lnTo>
                    <a:pt x="0" y="58569"/>
                  </a:lnTo>
                  <a:cubicBezTo>
                    <a:pt x="0" y="26222"/>
                    <a:pt x="26222" y="0"/>
                    <a:pt x="58569" y="0"/>
                  </a:cubicBezTo>
                  <a:close/>
                </a:path>
              </a:pathLst>
            </a:custGeom>
            <a:solidFill>
              <a:srgbClr val="2C1D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958285" cy="6241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320204" y="5410081"/>
            <a:ext cx="4876800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3"/>
              </a:lnSpc>
            </a:pPr>
            <a:endParaRPr/>
          </a:p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Sensor-Free Convenience: Vision-based systems work with just a camera — no wearables or external devices required.</a:t>
            </a:r>
          </a:p>
          <a:p>
            <a:pPr algn="ctr">
              <a:lnSpc>
                <a:spcPts val="2103"/>
              </a:lnSpc>
            </a:pPr>
            <a:endParaRPr lang="en-US" sz="2100">
              <a:solidFill>
                <a:srgbClr val="FFFFFF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algn="l">
              <a:lnSpc>
                <a:spcPts val="2103"/>
              </a:lnSpc>
            </a:pPr>
            <a:endParaRPr lang="en-US" sz="2100">
              <a:solidFill>
                <a:srgbClr val="FFFFFF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algn="l">
              <a:lnSpc>
                <a:spcPts val="2103"/>
              </a:lnSpc>
            </a:pPr>
            <a:endParaRPr lang="en-US" sz="2100">
              <a:solidFill>
                <a:srgbClr val="FFFFFF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3110" y="2117088"/>
            <a:ext cx="3006466" cy="1525925"/>
            <a:chOff x="0" y="0"/>
            <a:chExt cx="1113506" cy="565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3506" cy="565157"/>
            </a:xfrm>
            <a:custGeom>
              <a:avLst/>
              <a:gdLst/>
              <a:ahLst/>
              <a:cxnLst/>
              <a:rect l="l" t="t" r="r" b="b"/>
              <a:pathLst>
                <a:path w="1113506" h="565157">
                  <a:moveTo>
                    <a:pt x="103004" y="0"/>
                  </a:moveTo>
                  <a:lnTo>
                    <a:pt x="1010502" y="0"/>
                  </a:lnTo>
                  <a:cubicBezTo>
                    <a:pt x="1067390" y="0"/>
                    <a:pt x="1113506" y="46116"/>
                    <a:pt x="1113506" y="103004"/>
                  </a:cubicBezTo>
                  <a:lnTo>
                    <a:pt x="1113506" y="462154"/>
                  </a:lnTo>
                  <a:cubicBezTo>
                    <a:pt x="1113506" y="519041"/>
                    <a:pt x="1067390" y="565157"/>
                    <a:pt x="1010502" y="565157"/>
                  </a:cubicBezTo>
                  <a:lnTo>
                    <a:pt x="103004" y="565157"/>
                  </a:lnTo>
                  <a:cubicBezTo>
                    <a:pt x="46116" y="565157"/>
                    <a:pt x="0" y="519041"/>
                    <a:pt x="0" y="462154"/>
                  </a:cubicBezTo>
                  <a:lnTo>
                    <a:pt x="0" y="103004"/>
                  </a:lnTo>
                  <a:cubicBezTo>
                    <a:pt x="0" y="46116"/>
                    <a:pt x="46116" y="0"/>
                    <a:pt x="103004" y="0"/>
                  </a:cubicBezTo>
                  <a:close/>
                </a:path>
              </a:pathLst>
            </a:custGeom>
            <a:solidFill>
              <a:srgbClr val="2C1D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113506" cy="593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149692">
            <a:off x="6805619" y="714505"/>
            <a:ext cx="6310730" cy="5886190"/>
          </a:xfrm>
          <a:custGeom>
            <a:avLst/>
            <a:gdLst/>
            <a:ahLst/>
            <a:cxnLst/>
            <a:rect l="l" t="t" r="r" b="b"/>
            <a:pathLst>
              <a:path w="6310730" h="5886190">
                <a:moveTo>
                  <a:pt x="0" y="0"/>
                </a:moveTo>
                <a:lnTo>
                  <a:pt x="6310731" y="0"/>
                </a:lnTo>
                <a:lnTo>
                  <a:pt x="6310731" y="5886190"/>
                </a:lnTo>
                <a:lnTo>
                  <a:pt x="0" y="5886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122416" y="3919287"/>
            <a:ext cx="3257933" cy="1525925"/>
            <a:chOff x="0" y="0"/>
            <a:chExt cx="1206642" cy="5651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6642" cy="565157"/>
            </a:xfrm>
            <a:custGeom>
              <a:avLst/>
              <a:gdLst/>
              <a:ahLst/>
              <a:cxnLst/>
              <a:rect l="l" t="t" r="r" b="b"/>
              <a:pathLst>
                <a:path w="1206642" h="565157">
                  <a:moveTo>
                    <a:pt x="95053" y="0"/>
                  </a:moveTo>
                  <a:lnTo>
                    <a:pt x="1111589" y="0"/>
                  </a:lnTo>
                  <a:cubicBezTo>
                    <a:pt x="1164085" y="0"/>
                    <a:pt x="1206642" y="42557"/>
                    <a:pt x="1206642" y="95053"/>
                  </a:cubicBezTo>
                  <a:lnTo>
                    <a:pt x="1206642" y="470104"/>
                  </a:lnTo>
                  <a:cubicBezTo>
                    <a:pt x="1206642" y="522601"/>
                    <a:pt x="1164085" y="565157"/>
                    <a:pt x="1111589" y="565157"/>
                  </a:cubicBezTo>
                  <a:lnTo>
                    <a:pt x="95053" y="565157"/>
                  </a:lnTo>
                  <a:cubicBezTo>
                    <a:pt x="42557" y="565157"/>
                    <a:pt x="0" y="522601"/>
                    <a:pt x="0" y="470104"/>
                  </a:cubicBezTo>
                  <a:lnTo>
                    <a:pt x="0" y="95053"/>
                  </a:lnTo>
                  <a:cubicBezTo>
                    <a:pt x="0" y="42557"/>
                    <a:pt x="42557" y="0"/>
                    <a:pt x="95053" y="0"/>
                  </a:cubicBezTo>
                  <a:close/>
                </a:path>
              </a:pathLst>
            </a:custGeom>
            <a:solidFill>
              <a:srgbClr val="2C1D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06642" cy="593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267186" y="2092292"/>
            <a:ext cx="3899583" cy="1525925"/>
            <a:chOff x="0" y="0"/>
            <a:chExt cx="1444290" cy="5651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44290" cy="565157"/>
            </a:xfrm>
            <a:custGeom>
              <a:avLst/>
              <a:gdLst/>
              <a:ahLst/>
              <a:cxnLst/>
              <a:rect l="l" t="t" r="r" b="b"/>
              <a:pathLst>
                <a:path w="1444290" h="565157">
                  <a:moveTo>
                    <a:pt x="79413" y="0"/>
                  </a:moveTo>
                  <a:lnTo>
                    <a:pt x="1364877" y="0"/>
                  </a:lnTo>
                  <a:cubicBezTo>
                    <a:pt x="1408736" y="0"/>
                    <a:pt x="1444290" y="35554"/>
                    <a:pt x="1444290" y="79413"/>
                  </a:cubicBezTo>
                  <a:lnTo>
                    <a:pt x="1444290" y="485744"/>
                  </a:lnTo>
                  <a:cubicBezTo>
                    <a:pt x="1444290" y="506806"/>
                    <a:pt x="1435923" y="527005"/>
                    <a:pt x="1421030" y="541898"/>
                  </a:cubicBezTo>
                  <a:cubicBezTo>
                    <a:pt x="1406138" y="556791"/>
                    <a:pt x="1385939" y="565157"/>
                    <a:pt x="1364877" y="565157"/>
                  </a:cubicBezTo>
                  <a:lnTo>
                    <a:pt x="79413" y="565157"/>
                  </a:lnTo>
                  <a:cubicBezTo>
                    <a:pt x="58351" y="565157"/>
                    <a:pt x="38152" y="556791"/>
                    <a:pt x="23259" y="541898"/>
                  </a:cubicBezTo>
                  <a:cubicBezTo>
                    <a:pt x="8367" y="527005"/>
                    <a:pt x="0" y="506806"/>
                    <a:pt x="0" y="485744"/>
                  </a:cubicBezTo>
                  <a:lnTo>
                    <a:pt x="0" y="79413"/>
                  </a:lnTo>
                  <a:cubicBezTo>
                    <a:pt x="0" y="58351"/>
                    <a:pt x="8367" y="38152"/>
                    <a:pt x="23259" y="23259"/>
                  </a:cubicBezTo>
                  <a:cubicBezTo>
                    <a:pt x="38152" y="8367"/>
                    <a:pt x="58351" y="0"/>
                    <a:pt x="79413" y="0"/>
                  </a:cubicBezTo>
                  <a:close/>
                </a:path>
              </a:pathLst>
            </a:custGeom>
            <a:solidFill>
              <a:srgbClr val="2C1D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444290" cy="593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876800" y="3919287"/>
            <a:ext cx="3257933" cy="1525925"/>
            <a:chOff x="0" y="0"/>
            <a:chExt cx="1206642" cy="5651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6642" cy="565157"/>
            </a:xfrm>
            <a:custGeom>
              <a:avLst/>
              <a:gdLst/>
              <a:ahLst/>
              <a:cxnLst/>
              <a:rect l="l" t="t" r="r" b="b"/>
              <a:pathLst>
                <a:path w="1206642" h="565157">
                  <a:moveTo>
                    <a:pt x="95053" y="0"/>
                  </a:moveTo>
                  <a:lnTo>
                    <a:pt x="1111589" y="0"/>
                  </a:lnTo>
                  <a:cubicBezTo>
                    <a:pt x="1164085" y="0"/>
                    <a:pt x="1206642" y="42557"/>
                    <a:pt x="1206642" y="95053"/>
                  </a:cubicBezTo>
                  <a:lnTo>
                    <a:pt x="1206642" y="470104"/>
                  </a:lnTo>
                  <a:cubicBezTo>
                    <a:pt x="1206642" y="522601"/>
                    <a:pt x="1164085" y="565157"/>
                    <a:pt x="1111589" y="565157"/>
                  </a:cubicBezTo>
                  <a:lnTo>
                    <a:pt x="95053" y="565157"/>
                  </a:lnTo>
                  <a:cubicBezTo>
                    <a:pt x="42557" y="565157"/>
                    <a:pt x="0" y="522601"/>
                    <a:pt x="0" y="470104"/>
                  </a:cubicBezTo>
                  <a:lnTo>
                    <a:pt x="0" y="95053"/>
                  </a:lnTo>
                  <a:cubicBezTo>
                    <a:pt x="0" y="42557"/>
                    <a:pt x="42557" y="0"/>
                    <a:pt x="95053" y="0"/>
                  </a:cubicBezTo>
                  <a:close/>
                </a:path>
              </a:pathLst>
            </a:custGeom>
            <a:solidFill>
              <a:srgbClr val="2C1D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206642" cy="593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65873" y="3215175"/>
            <a:ext cx="510707" cy="51070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AA2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FFFFFF"/>
                  </a:solidFill>
                  <a:latin typeface="Fredoka"/>
                  <a:ea typeface="Fredoka"/>
                  <a:cs typeface="Fredoka"/>
                  <a:sym typeface="Fredoka"/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267186" y="3107510"/>
            <a:ext cx="510707" cy="5107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AA2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FFFFFF"/>
                  </a:solidFill>
                  <a:latin typeface="Fredoka"/>
                  <a:ea typeface="Fredoka"/>
                  <a:cs typeface="Fredoka"/>
                  <a:sym typeface="Fredoka"/>
                </a:rPr>
                <a:t>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22416" y="5189858"/>
            <a:ext cx="510707" cy="5107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AA2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FFFFFF"/>
                  </a:solidFill>
                  <a:latin typeface="Fredoka"/>
                  <a:ea typeface="Fredoka"/>
                  <a:cs typeface="Fredoka"/>
                  <a:sym typeface="Fredoka"/>
                </a:rPr>
                <a:t>3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844077" y="4992633"/>
            <a:ext cx="510707" cy="5107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AA2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FFFFFF"/>
                  </a:solidFill>
                  <a:latin typeface="Fredoka"/>
                  <a:ea typeface="Fredoka"/>
                  <a:cs typeface="Fredoka"/>
                  <a:sym typeface="Fredoka"/>
                </a:rPr>
                <a:t>4</a:t>
              </a:r>
            </a:p>
          </p:txBody>
        </p:sp>
      </p:grpSp>
      <p:sp>
        <p:nvSpPr>
          <p:cNvPr id="27" name="Freeform 27"/>
          <p:cNvSpPr/>
          <p:nvPr/>
        </p:nvSpPr>
        <p:spPr>
          <a:xfrm rot="5149692" flipH="1">
            <a:off x="-4795664" y="-3900402"/>
            <a:ext cx="6310730" cy="5886190"/>
          </a:xfrm>
          <a:custGeom>
            <a:avLst/>
            <a:gdLst/>
            <a:ahLst/>
            <a:cxnLst/>
            <a:rect l="l" t="t" r="r" b="b"/>
            <a:pathLst>
              <a:path w="6310730" h="5886190">
                <a:moveTo>
                  <a:pt x="6310730" y="0"/>
                </a:moveTo>
                <a:lnTo>
                  <a:pt x="0" y="0"/>
                </a:lnTo>
                <a:lnTo>
                  <a:pt x="0" y="5886191"/>
                </a:lnTo>
                <a:lnTo>
                  <a:pt x="6310730" y="5886191"/>
                </a:lnTo>
                <a:lnTo>
                  <a:pt x="631073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-1283947">
            <a:off x="8089895" y="-783972"/>
            <a:ext cx="2714714" cy="2630805"/>
          </a:xfrm>
          <a:custGeom>
            <a:avLst/>
            <a:gdLst/>
            <a:ahLst/>
            <a:cxnLst/>
            <a:rect l="l" t="t" r="r" b="b"/>
            <a:pathLst>
              <a:path w="2714714" h="2630805">
                <a:moveTo>
                  <a:pt x="0" y="0"/>
                </a:moveTo>
                <a:lnTo>
                  <a:pt x="2714714" y="0"/>
                </a:lnTo>
                <a:lnTo>
                  <a:pt x="2714714" y="2630805"/>
                </a:lnTo>
                <a:lnTo>
                  <a:pt x="0" y="2630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-1336725" flipH="1">
            <a:off x="-202370" y="4415431"/>
            <a:ext cx="1136487" cy="2480429"/>
          </a:xfrm>
          <a:custGeom>
            <a:avLst/>
            <a:gdLst/>
            <a:ahLst/>
            <a:cxnLst/>
            <a:rect l="l" t="t" r="r" b="b"/>
            <a:pathLst>
              <a:path w="1136487" h="2480429">
                <a:moveTo>
                  <a:pt x="1136487" y="0"/>
                </a:moveTo>
                <a:lnTo>
                  <a:pt x="0" y="0"/>
                </a:lnTo>
                <a:lnTo>
                  <a:pt x="0" y="2480428"/>
                </a:lnTo>
                <a:lnTo>
                  <a:pt x="1136487" y="2480428"/>
                </a:lnTo>
                <a:lnTo>
                  <a:pt x="113648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1678651" y="91130"/>
            <a:ext cx="6225224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2C1D57"/>
                </a:solidFill>
                <a:latin typeface="Fredoka"/>
                <a:ea typeface="Fredoka"/>
                <a:cs typeface="Fredoka"/>
                <a:sym typeface="Fredoka"/>
              </a:rPr>
              <a:t>System Overview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30391" y="2482080"/>
            <a:ext cx="2531905" cy="988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Input: Workout video</a:t>
            </a:r>
          </a:p>
          <a:p>
            <a:pPr algn="ctr">
              <a:lnSpc>
                <a:spcPts val="853"/>
              </a:lnSpc>
            </a:pPr>
            <a:endParaRPr lang="en-US" sz="2199">
              <a:solidFill>
                <a:srgbClr val="FFFFFF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algn="ctr">
              <a:lnSpc>
                <a:spcPts val="853"/>
              </a:lnSpc>
            </a:pPr>
            <a:endParaRPr lang="en-US" sz="2199">
              <a:solidFill>
                <a:srgbClr val="FFFFFF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algn="ctr">
              <a:lnSpc>
                <a:spcPts val="853"/>
              </a:lnSpc>
            </a:pPr>
            <a:endParaRPr lang="en-US" sz="2199">
              <a:solidFill>
                <a:srgbClr val="FFFFFF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532032" y="4354458"/>
            <a:ext cx="2224448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Joint Angle Calculation</a:t>
            </a:r>
          </a:p>
          <a:p>
            <a:pPr algn="ctr">
              <a:lnSpc>
                <a:spcPts val="2520"/>
              </a:lnSpc>
            </a:pPr>
            <a:endParaRPr lang="en-US" sz="2200">
              <a:solidFill>
                <a:srgbClr val="FFFFFF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algn="ctr">
              <a:lnSpc>
                <a:spcPts val="2520"/>
              </a:lnSpc>
            </a:pPr>
            <a:endParaRPr lang="en-US" sz="2200">
              <a:solidFill>
                <a:srgbClr val="FFFFFF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4547934" y="2419838"/>
            <a:ext cx="3338086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 Pose Estimation: YOLOv11 pose model detects keypoints </a:t>
            </a:r>
          </a:p>
          <a:p>
            <a:pPr algn="ctr">
              <a:lnSpc>
                <a:spcPts val="2520"/>
              </a:lnSpc>
            </a:pPr>
            <a:endParaRPr lang="en-US" sz="2200">
              <a:solidFill>
                <a:srgbClr val="FFFFFF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algn="ctr">
              <a:lnSpc>
                <a:spcPts val="2520"/>
              </a:lnSpc>
            </a:pPr>
            <a:endParaRPr lang="en-US" sz="2200">
              <a:solidFill>
                <a:srgbClr val="FFFFFF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354784" y="4354458"/>
            <a:ext cx="2224448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Rep Counting Logic</a:t>
            </a:r>
          </a:p>
          <a:p>
            <a:pPr algn="ctr">
              <a:lnSpc>
                <a:spcPts val="2520"/>
              </a:lnSpc>
            </a:pPr>
            <a:endParaRPr lang="en-US" sz="2200">
              <a:solidFill>
                <a:srgbClr val="FFFFFF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algn="ctr">
              <a:lnSpc>
                <a:spcPts val="2520"/>
              </a:lnSpc>
            </a:pPr>
            <a:endParaRPr lang="en-US" sz="2200">
              <a:solidFill>
                <a:srgbClr val="FFFFFF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35" name="Freeform 35"/>
          <p:cNvSpPr/>
          <p:nvPr/>
        </p:nvSpPr>
        <p:spPr>
          <a:xfrm>
            <a:off x="8671568" y="3720485"/>
            <a:ext cx="693051" cy="685490"/>
          </a:xfrm>
          <a:custGeom>
            <a:avLst/>
            <a:gdLst/>
            <a:ahLst/>
            <a:cxnLst/>
            <a:rect l="l" t="t" r="r" b="b"/>
            <a:pathLst>
              <a:path w="693051" h="685490">
                <a:moveTo>
                  <a:pt x="0" y="0"/>
                </a:moveTo>
                <a:lnTo>
                  <a:pt x="693051" y="0"/>
                </a:lnTo>
                <a:lnTo>
                  <a:pt x="693051" y="685490"/>
                </a:lnTo>
                <a:lnTo>
                  <a:pt x="0" y="6854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/>
          <p:nvPr/>
        </p:nvGrpSpPr>
        <p:grpSpPr>
          <a:xfrm>
            <a:off x="2984743" y="5700565"/>
            <a:ext cx="3257933" cy="1525925"/>
            <a:chOff x="0" y="0"/>
            <a:chExt cx="1206642" cy="56515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206642" cy="565157"/>
            </a:xfrm>
            <a:custGeom>
              <a:avLst/>
              <a:gdLst/>
              <a:ahLst/>
              <a:cxnLst/>
              <a:rect l="l" t="t" r="r" b="b"/>
              <a:pathLst>
                <a:path w="1206642" h="565157">
                  <a:moveTo>
                    <a:pt x="95053" y="0"/>
                  </a:moveTo>
                  <a:lnTo>
                    <a:pt x="1111589" y="0"/>
                  </a:lnTo>
                  <a:cubicBezTo>
                    <a:pt x="1164085" y="0"/>
                    <a:pt x="1206642" y="42557"/>
                    <a:pt x="1206642" y="95053"/>
                  </a:cubicBezTo>
                  <a:lnTo>
                    <a:pt x="1206642" y="470104"/>
                  </a:lnTo>
                  <a:cubicBezTo>
                    <a:pt x="1206642" y="522601"/>
                    <a:pt x="1164085" y="565157"/>
                    <a:pt x="1111589" y="565157"/>
                  </a:cubicBezTo>
                  <a:lnTo>
                    <a:pt x="95053" y="565157"/>
                  </a:lnTo>
                  <a:cubicBezTo>
                    <a:pt x="42557" y="565157"/>
                    <a:pt x="0" y="522601"/>
                    <a:pt x="0" y="470104"/>
                  </a:cubicBezTo>
                  <a:lnTo>
                    <a:pt x="0" y="95053"/>
                  </a:lnTo>
                  <a:cubicBezTo>
                    <a:pt x="0" y="42557"/>
                    <a:pt x="42557" y="0"/>
                    <a:pt x="95053" y="0"/>
                  </a:cubicBezTo>
                  <a:close/>
                </a:path>
              </a:pathLst>
            </a:custGeom>
            <a:solidFill>
              <a:srgbClr val="2C1D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1206642" cy="593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751382" y="6508000"/>
            <a:ext cx="510707" cy="510707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AA2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FFFFFF"/>
                  </a:solidFill>
                  <a:latin typeface="Fredoka"/>
                  <a:ea typeface="Fredoka"/>
                  <a:cs typeface="Fredoka"/>
                  <a:sym typeface="Fredoka"/>
                </a:rPr>
                <a:t>5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3399577" y="6165100"/>
            <a:ext cx="2224448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Output</a:t>
            </a:r>
          </a:p>
          <a:p>
            <a:pPr algn="ctr">
              <a:lnSpc>
                <a:spcPts val="2640"/>
              </a:lnSpc>
            </a:pPr>
            <a:endParaRPr lang="en-US" sz="2200">
              <a:solidFill>
                <a:srgbClr val="FFFFFF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94125">
            <a:off x="6790761" y="-1091554"/>
            <a:ext cx="6310730" cy="5886190"/>
          </a:xfrm>
          <a:custGeom>
            <a:avLst/>
            <a:gdLst/>
            <a:ahLst/>
            <a:cxnLst/>
            <a:rect l="l" t="t" r="r" b="b"/>
            <a:pathLst>
              <a:path w="6310730" h="5886190">
                <a:moveTo>
                  <a:pt x="0" y="0"/>
                </a:moveTo>
                <a:lnTo>
                  <a:pt x="6310731" y="0"/>
                </a:lnTo>
                <a:lnTo>
                  <a:pt x="6310731" y="5886190"/>
                </a:lnTo>
                <a:lnTo>
                  <a:pt x="0" y="5886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17002" y="316221"/>
            <a:ext cx="7758553" cy="186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2C1D57"/>
                </a:solidFill>
                <a:latin typeface="Fredoka"/>
                <a:ea typeface="Fredoka"/>
                <a:cs typeface="Fredoka"/>
                <a:sym typeface="Fredoka"/>
              </a:rPr>
              <a:t>Pose Estimation using YOLOv11s</a:t>
            </a:r>
          </a:p>
          <a:p>
            <a:pPr algn="ctr">
              <a:lnSpc>
                <a:spcPts val="4800"/>
              </a:lnSpc>
            </a:pPr>
            <a:endParaRPr lang="en-US" sz="4800">
              <a:solidFill>
                <a:srgbClr val="2C1D57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4" name="Freeform 4"/>
          <p:cNvSpPr/>
          <p:nvPr/>
        </p:nvSpPr>
        <p:spPr>
          <a:xfrm rot="-382125">
            <a:off x="-1740926" y="3340754"/>
            <a:ext cx="6310730" cy="5886190"/>
          </a:xfrm>
          <a:custGeom>
            <a:avLst/>
            <a:gdLst/>
            <a:ahLst/>
            <a:cxnLst/>
            <a:rect l="l" t="t" r="r" b="b"/>
            <a:pathLst>
              <a:path w="6310730" h="5886190">
                <a:moveTo>
                  <a:pt x="0" y="0"/>
                </a:moveTo>
                <a:lnTo>
                  <a:pt x="6310731" y="0"/>
                </a:lnTo>
                <a:lnTo>
                  <a:pt x="6310731" y="5886190"/>
                </a:lnTo>
                <a:lnTo>
                  <a:pt x="0" y="5886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117617" y="1982179"/>
            <a:ext cx="7095619" cy="1026722"/>
            <a:chOff x="0" y="0"/>
            <a:chExt cx="2628007" cy="3802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28007" cy="380268"/>
            </a:xfrm>
            <a:custGeom>
              <a:avLst/>
              <a:gdLst/>
              <a:ahLst/>
              <a:cxnLst/>
              <a:rect l="l" t="t" r="r" b="b"/>
              <a:pathLst>
                <a:path w="2628007" h="380268">
                  <a:moveTo>
                    <a:pt x="27277" y="0"/>
                  </a:moveTo>
                  <a:lnTo>
                    <a:pt x="2600730" y="0"/>
                  </a:lnTo>
                  <a:cubicBezTo>
                    <a:pt x="2607964" y="0"/>
                    <a:pt x="2614902" y="2874"/>
                    <a:pt x="2620018" y="7989"/>
                  </a:cubicBezTo>
                  <a:cubicBezTo>
                    <a:pt x="2625133" y="13105"/>
                    <a:pt x="2628007" y="20043"/>
                    <a:pt x="2628007" y="27277"/>
                  </a:cubicBezTo>
                  <a:lnTo>
                    <a:pt x="2628007" y="352990"/>
                  </a:lnTo>
                  <a:cubicBezTo>
                    <a:pt x="2628007" y="368055"/>
                    <a:pt x="2615795" y="380268"/>
                    <a:pt x="2600730" y="380268"/>
                  </a:cubicBezTo>
                  <a:lnTo>
                    <a:pt x="27277" y="380268"/>
                  </a:lnTo>
                  <a:cubicBezTo>
                    <a:pt x="20043" y="380268"/>
                    <a:pt x="13105" y="377394"/>
                    <a:pt x="7989" y="372278"/>
                  </a:cubicBezTo>
                  <a:cubicBezTo>
                    <a:pt x="2874" y="367163"/>
                    <a:pt x="0" y="360225"/>
                    <a:pt x="0" y="352990"/>
                  </a:cubicBezTo>
                  <a:lnTo>
                    <a:pt x="0" y="27277"/>
                  </a:lnTo>
                  <a:cubicBezTo>
                    <a:pt x="0" y="20043"/>
                    <a:pt x="2874" y="13105"/>
                    <a:pt x="7989" y="7989"/>
                  </a:cubicBezTo>
                  <a:cubicBezTo>
                    <a:pt x="13105" y="2874"/>
                    <a:pt x="20043" y="0"/>
                    <a:pt x="2727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2628007" cy="370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1520" y="1892898"/>
            <a:ext cx="2759344" cy="1130808"/>
            <a:chOff x="0" y="0"/>
            <a:chExt cx="1021979" cy="4188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21979" cy="418818"/>
            </a:xfrm>
            <a:custGeom>
              <a:avLst/>
              <a:gdLst/>
              <a:ahLst/>
              <a:cxnLst/>
              <a:rect l="l" t="t" r="r" b="b"/>
              <a:pathLst>
                <a:path w="1021979" h="418818">
                  <a:moveTo>
                    <a:pt x="70143" y="0"/>
                  </a:moveTo>
                  <a:lnTo>
                    <a:pt x="951837" y="0"/>
                  </a:lnTo>
                  <a:cubicBezTo>
                    <a:pt x="990575" y="0"/>
                    <a:pt x="1021979" y="31404"/>
                    <a:pt x="1021979" y="70143"/>
                  </a:cubicBezTo>
                  <a:lnTo>
                    <a:pt x="1021979" y="348675"/>
                  </a:lnTo>
                  <a:cubicBezTo>
                    <a:pt x="1021979" y="387414"/>
                    <a:pt x="990575" y="418818"/>
                    <a:pt x="951837" y="418818"/>
                  </a:cubicBezTo>
                  <a:lnTo>
                    <a:pt x="70143" y="418818"/>
                  </a:lnTo>
                  <a:cubicBezTo>
                    <a:pt x="31404" y="418818"/>
                    <a:pt x="0" y="387414"/>
                    <a:pt x="0" y="348675"/>
                  </a:cubicBezTo>
                  <a:lnTo>
                    <a:pt x="0" y="70143"/>
                  </a:lnTo>
                  <a:cubicBezTo>
                    <a:pt x="0" y="31404"/>
                    <a:pt x="31404" y="0"/>
                    <a:pt x="70143" y="0"/>
                  </a:cubicBezTo>
                  <a:close/>
                </a:path>
              </a:pathLst>
            </a:custGeom>
            <a:solidFill>
              <a:srgbClr val="EF6C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525"/>
              <a:ext cx="1021979" cy="409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r>
                <a:rPr lang="en-US" sz="2100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 </a:t>
              </a:r>
            </a:p>
            <a:p>
              <a:pPr algn="ctr">
                <a:lnSpc>
                  <a:spcPts val="2310"/>
                </a:lnSpc>
              </a:pPr>
              <a:r>
                <a:rPr lang="en-US" sz="2100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MODEL SELECTION</a:t>
              </a:r>
            </a:p>
            <a:p>
              <a:pPr algn="ctr">
                <a:lnSpc>
                  <a:spcPts val="2310"/>
                </a:lnSpc>
              </a:pPr>
              <a:endParaRPr lang="en-US" sz="21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781621" y="2181216"/>
            <a:ext cx="4899567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8"/>
              </a:lnSpc>
            </a:pPr>
            <a:r>
              <a:rPr lang="en-US" sz="1790">
                <a:solidFill>
                  <a:srgbClr val="2C1D57"/>
                </a:solidFill>
                <a:latin typeface="Balsamiq Sans"/>
                <a:ea typeface="Balsamiq Sans"/>
                <a:cs typeface="Balsamiq Sans"/>
                <a:sym typeface="Balsamiq Sans"/>
              </a:rPr>
              <a:t>We use the YOLOv11s-Pose model for fast, real-time pose estimation with 17 keypoints (shoulders, elbows, knees)</a:t>
            </a:r>
          </a:p>
          <a:p>
            <a:pPr algn="l">
              <a:lnSpc>
                <a:spcPts val="2148"/>
              </a:lnSpc>
            </a:pPr>
            <a:endParaRPr lang="en-US" sz="1790">
              <a:solidFill>
                <a:srgbClr val="2C1D57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algn="l">
              <a:lnSpc>
                <a:spcPts val="2148"/>
              </a:lnSpc>
            </a:pPr>
            <a:endParaRPr lang="en-US" sz="1790">
              <a:solidFill>
                <a:srgbClr val="2C1D57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2308773" y="3263960"/>
            <a:ext cx="6904463" cy="1026722"/>
            <a:chOff x="0" y="0"/>
            <a:chExt cx="2557209" cy="3802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57208" cy="380268"/>
            </a:xfrm>
            <a:custGeom>
              <a:avLst/>
              <a:gdLst/>
              <a:ahLst/>
              <a:cxnLst/>
              <a:rect l="l" t="t" r="r" b="b"/>
              <a:pathLst>
                <a:path w="2557208" h="380268">
                  <a:moveTo>
                    <a:pt x="28032" y="0"/>
                  </a:moveTo>
                  <a:lnTo>
                    <a:pt x="2529176" y="0"/>
                  </a:lnTo>
                  <a:cubicBezTo>
                    <a:pt x="2536611" y="0"/>
                    <a:pt x="2543741" y="2953"/>
                    <a:pt x="2548998" y="8210"/>
                  </a:cubicBezTo>
                  <a:cubicBezTo>
                    <a:pt x="2554255" y="13468"/>
                    <a:pt x="2557208" y="20598"/>
                    <a:pt x="2557208" y="28032"/>
                  </a:cubicBezTo>
                  <a:lnTo>
                    <a:pt x="2557208" y="352235"/>
                  </a:lnTo>
                  <a:cubicBezTo>
                    <a:pt x="2557208" y="367717"/>
                    <a:pt x="2544658" y="380268"/>
                    <a:pt x="2529176" y="380268"/>
                  </a:cubicBezTo>
                  <a:lnTo>
                    <a:pt x="28032" y="380268"/>
                  </a:lnTo>
                  <a:cubicBezTo>
                    <a:pt x="20598" y="380268"/>
                    <a:pt x="13468" y="377314"/>
                    <a:pt x="8210" y="372057"/>
                  </a:cubicBezTo>
                  <a:cubicBezTo>
                    <a:pt x="2953" y="366800"/>
                    <a:pt x="0" y="359670"/>
                    <a:pt x="0" y="352235"/>
                  </a:cubicBezTo>
                  <a:lnTo>
                    <a:pt x="0" y="28032"/>
                  </a:lnTo>
                  <a:cubicBezTo>
                    <a:pt x="0" y="20598"/>
                    <a:pt x="2953" y="13468"/>
                    <a:pt x="8210" y="8210"/>
                  </a:cubicBezTo>
                  <a:cubicBezTo>
                    <a:pt x="13468" y="2953"/>
                    <a:pt x="20598" y="0"/>
                    <a:pt x="2803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525"/>
              <a:ext cx="2557209" cy="370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381116" y="4410459"/>
            <a:ext cx="6832120" cy="1026722"/>
            <a:chOff x="0" y="0"/>
            <a:chExt cx="2530415" cy="3802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30415" cy="380268"/>
            </a:xfrm>
            <a:custGeom>
              <a:avLst/>
              <a:gdLst/>
              <a:ahLst/>
              <a:cxnLst/>
              <a:rect l="l" t="t" r="r" b="b"/>
              <a:pathLst>
                <a:path w="2530415" h="380268">
                  <a:moveTo>
                    <a:pt x="28329" y="0"/>
                  </a:moveTo>
                  <a:lnTo>
                    <a:pt x="2502086" y="0"/>
                  </a:lnTo>
                  <a:cubicBezTo>
                    <a:pt x="2509599" y="0"/>
                    <a:pt x="2516805" y="2985"/>
                    <a:pt x="2522118" y="8297"/>
                  </a:cubicBezTo>
                  <a:cubicBezTo>
                    <a:pt x="2527430" y="13610"/>
                    <a:pt x="2530415" y="20816"/>
                    <a:pt x="2530415" y="28329"/>
                  </a:cubicBezTo>
                  <a:lnTo>
                    <a:pt x="2530415" y="351938"/>
                  </a:lnTo>
                  <a:cubicBezTo>
                    <a:pt x="2530415" y="367584"/>
                    <a:pt x="2517732" y="380268"/>
                    <a:pt x="2502086" y="380268"/>
                  </a:cubicBezTo>
                  <a:lnTo>
                    <a:pt x="28329" y="380268"/>
                  </a:lnTo>
                  <a:cubicBezTo>
                    <a:pt x="20816" y="380268"/>
                    <a:pt x="13610" y="377283"/>
                    <a:pt x="8297" y="371970"/>
                  </a:cubicBezTo>
                  <a:cubicBezTo>
                    <a:pt x="2985" y="366657"/>
                    <a:pt x="0" y="359452"/>
                    <a:pt x="0" y="351938"/>
                  </a:cubicBezTo>
                  <a:lnTo>
                    <a:pt x="0" y="28329"/>
                  </a:lnTo>
                  <a:cubicBezTo>
                    <a:pt x="0" y="20816"/>
                    <a:pt x="2985" y="13610"/>
                    <a:pt x="8297" y="8297"/>
                  </a:cubicBezTo>
                  <a:cubicBezTo>
                    <a:pt x="13610" y="2985"/>
                    <a:pt x="20816" y="0"/>
                    <a:pt x="2832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525"/>
              <a:ext cx="2530415" cy="370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117617" y="5556958"/>
            <a:ext cx="7095619" cy="1026722"/>
            <a:chOff x="0" y="0"/>
            <a:chExt cx="2628007" cy="38026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28007" cy="380268"/>
            </a:xfrm>
            <a:custGeom>
              <a:avLst/>
              <a:gdLst/>
              <a:ahLst/>
              <a:cxnLst/>
              <a:rect l="l" t="t" r="r" b="b"/>
              <a:pathLst>
                <a:path w="2628007" h="380268">
                  <a:moveTo>
                    <a:pt x="27277" y="0"/>
                  </a:moveTo>
                  <a:lnTo>
                    <a:pt x="2600730" y="0"/>
                  </a:lnTo>
                  <a:cubicBezTo>
                    <a:pt x="2607964" y="0"/>
                    <a:pt x="2614902" y="2874"/>
                    <a:pt x="2620018" y="7989"/>
                  </a:cubicBezTo>
                  <a:cubicBezTo>
                    <a:pt x="2625133" y="13105"/>
                    <a:pt x="2628007" y="20043"/>
                    <a:pt x="2628007" y="27277"/>
                  </a:cubicBezTo>
                  <a:lnTo>
                    <a:pt x="2628007" y="352990"/>
                  </a:lnTo>
                  <a:cubicBezTo>
                    <a:pt x="2628007" y="368055"/>
                    <a:pt x="2615795" y="380268"/>
                    <a:pt x="2600730" y="380268"/>
                  </a:cubicBezTo>
                  <a:lnTo>
                    <a:pt x="27277" y="380268"/>
                  </a:lnTo>
                  <a:cubicBezTo>
                    <a:pt x="20043" y="380268"/>
                    <a:pt x="13105" y="377394"/>
                    <a:pt x="7989" y="372278"/>
                  </a:cubicBezTo>
                  <a:cubicBezTo>
                    <a:pt x="2874" y="367163"/>
                    <a:pt x="0" y="360225"/>
                    <a:pt x="0" y="352990"/>
                  </a:cubicBezTo>
                  <a:lnTo>
                    <a:pt x="0" y="27277"/>
                  </a:lnTo>
                  <a:cubicBezTo>
                    <a:pt x="0" y="20043"/>
                    <a:pt x="2874" y="13105"/>
                    <a:pt x="7989" y="7989"/>
                  </a:cubicBezTo>
                  <a:cubicBezTo>
                    <a:pt x="13105" y="2874"/>
                    <a:pt x="20043" y="0"/>
                    <a:pt x="2727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525"/>
              <a:ext cx="2628007" cy="370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31520" y="3223731"/>
            <a:ext cx="2759344" cy="1026722"/>
            <a:chOff x="0" y="0"/>
            <a:chExt cx="1021979" cy="38026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21979" cy="380268"/>
            </a:xfrm>
            <a:custGeom>
              <a:avLst/>
              <a:gdLst/>
              <a:ahLst/>
              <a:cxnLst/>
              <a:rect l="l" t="t" r="r" b="b"/>
              <a:pathLst>
                <a:path w="1021979" h="380268">
                  <a:moveTo>
                    <a:pt x="70143" y="0"/>
                  </a:moveTo>
                  <a:lnTo>
                    <a:pt x="951837" y="0"/>
                  </a:lnTo>
                  <a:cubicBezTo>
                    <a:pt x="990575" y="0"/>
                    <a:pt x="1021979" y="31404"/>
                    <a:pt x="1021979" y="70143"/>
                  </a:cubicBezTo>
                  <a:lnTo>
                    <a:pt x="1021979" y="310125"/>
                  </a:lnTo>
                  <a:cubicBezTo>
                    <a:pt x="1021979" y="348864"/>
                    <a:pt x="990575" y="380268"/>
                    <a:pt x="951837" y="380268"/>
                  </a:cubicBezTo>
                  <a:lnTo>
                    <a:pt x="70143" y="380268"/>
                  </a:lnTo>
                  <a:cubicBezTo>
                    <a:pt x="31404" y="380268"/>
                    <a:pt x="0" y="348864"/>
                    <a:pt x="0" y="310125"/>
                  </a:cubicBezTo>
                  <a:lnTo>
                    <a:pt x="0" y="70143"/>
                  </a:lnTo>
                  <a:cubicBezTo>
                    <a:pt x="0" y="31404"/>
                    <a:pt x="31404" y="0"/>
                    <a:pt x="70143" y="0"/>
                  </a:cubicBezTo>
                  <a:close/>
                </a:path>
              </a:pathLst>
            </a:custGeom>
            <a:solidFill>
              <a:srgbClr val="EF6C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525"/>
              <a:ext cx="1021979" cy="370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r>
                <a:rPr lang="en-US" sz="2100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EfficiENCY FOCUS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781621" y="3432787"/>
            <a:ext cx="4893934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C1D57"/>
                </a:solidFill>
                <a:latin typeface="Balsamiq Sans"/>
                <a:ea typeface="Balsamiq Sans"/>
                <a:cs typeface="Balsamiq Sans"/>
                <a:sym typeface="Balsamiq Sans"/>
              </a:rPr>
              <a:t>Chosen over YOLOv11-m/l for its lighter footprint and better performance </a:t>
            </a:r>
          </a:p>
          <a:p>
            <a:pPr algn="l">
              <a:lnSpc>
                <a:spcPts val="2520"/>
              </a:lnSpc>
            </a:pPr>
            <a:endParaRPr lang="en-US" sz="2100">
              <a:solidFill>
                <a:srgbClr val="2C1D57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algn="l">
              <a:lnSpc>
                <a:spcPts val="2520"/>
              </a:lnSpc>
            </a:pPr>
            <a:endParaRPr lang="en-US" sz="2100">
              <a:solidFill>
                <a:srgbClr val="2C1D57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731520" y="4410459"/>
            <a:ext cx="2759344" cy="1026722"/>
            <a:chOff x="0" y="0"/>
            <a:chExt cx="1021979" cy="38026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21979" cy="380268"/>
            </a:xfrm>
            <a:custGeom>
              <a:avLst/>
              <a:gdLst/>
              <a:ahLst/>
              <a:cxnLst/>
              <a:rect l="l" t="t" r="r" b="b"/>
              <a:pathLst>
                <a:path w="1021979" h="380268">
                  <a:moveTo>
                    <a:pt x="70143" y="0"/>
                  </a:moveTo>
                  <a:lnTo>
                    <a:pt x="951837" y="0"/>
                  </a:lnTo>
                  <a:cubicBezTo>
                    <a:pt x="990575" y="0"/>
                    <a:pt x="1021979" y="31404"/>
                    <a:pt x="1021979" y="70143"/>
                  </a:cubicBezTo>
                  <a:lnTo>
                    <a:pt x="1021979" y="310125"/>
                  </a:lnTo>
                  <a:cubicBezTo>
                    <a:pt x="1021979" y="348864"/>
                    <a:pt x="990575" y="380268"/>
                    <a:pt x="951837" y="380268"/>
                  </a:cubicBezTo>
                  <a:lnTo>
                    <a:pt x="70143" y="380268"/>
                  </a:lnTo>
                  <a:cubicBezTo>
                    <a:pt x="31404" y="380268"/>
                    <a:pt x="0" y="348864"/>
                    <a:pt x="0" y="310125"/>
                  </a:cubicBezTo>
                  <a:lnTo>
                    <a:pt x="0" y="70143"/>
                  </a:lnTo>
                  <a:cubicBezTo>
                    <a:pt x="0" y="31404"/>
                    <a:pt x="31404" y="0"/>
                    <a:pt x="70143" y="0"/>
                  </a:cubicBezTo>
                  <a:close/>
                </a:path>
              </a:pathLst>
            </a:custGeom>
            <a:solidFill>
              <a:srgbClr val="EF6C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9525"/>
              <a:ext cx="1021979" cy="370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r>
                <a:rPr lang="en-US" sz="2100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SpeED PERFORMANCE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497289" y="4281157"/>
            <a:ext cx="5584168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endParaRPr/>
          </a:p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C1D57"/>
                </a:solidFill>
                <a:latin typeface="Balsamiq Sans"/>
                <a:ea typeface="Balsamiq Sans"/>
                <a:cs typeface="Balsamiq Sans"/>
                <a:sym typeface="Balsamiq Sans"/>
              </a:rPr>
              <a:t>Preprocess: 2.5–4.7 ms | Inference: ~325–375 ms | Postprocess: ~1–2 ms</a:t>
            </a:r>
          </a:p>
          <a:p>
            <a:pPr algn="l">
              <a:lnSpc>
                <a:spcPts val="2520"/>
              </a:lnSpc>
            </a:pPr>
            <a:endParaRPr lang="en-US" sz="2100">
              <a:solidFill>
                <a:srgbClr val="2C1D57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algn="l">
              <a:lnSpc>
                <a:spcPts val="2520"/>
              </a:lnSpc>
            </a:pPr>
            <a:endParaRPr lang="en-US" sz="2100">
              <a:solidFill>
                <a:srgbClr val="2C1D57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737945" y="5556958"/>
            <a:ext cx="2759344" cy="1026722"/>
            <a:chOff x="0" y="0"/>
            <a:chExt cx="1021979" cy="38026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21979" cy="380268"/>
            </a:xfrm>
            <a:custGeom>
              <a:avLst/>
              <a:gdLst/>
              <a:ahLst/>
              <a:cxnLst/>
              <a:rect l="l" t="t" r="r" b="b"/>
              <a:pathLst>
                <a:path w="1021979" h="380268">
                  <a:moveTo>
                    <a:pt x="70143" y="0"/>
                  </a:moveTo>
                  <a:lnTo>
                    <a:pt x="951837" y="0"/>
                  </a:lnTo>
                  <a:cubicBezTo>
                    <a:pt x="990575" y="0"/>
                    <a:pt x="1021979" y="31404"/>
                    <a:pt x="1021979" y="70143"/>
                  </a:cubicBezTo>
                  <a:lnTo>
                    <a:pt x="1021979" y="310125"/>
                  </a:lnTo>
                  <a:cubicBezTo>
                    <a:pt x="1021979" y="348864"/>
                    <a:pt x="990575" y="380268"/>
                    <a:pt x="951837" y="380268"/>
                  </a:cubicBezTo>
                  <a:lnTo>
                    <a:pt x="70143" y="380268"/>
                  </a:lnTo>
                  <a:cubicBezTo>
                    <a:pt x="31404" y="380268"/>
                    <a:pt x="0" y="348864"/>
                    <a:pt x="0" y="310125"/>
                  </a:cubicBezTo>
                  <a:lnTo>
                    <a:pt x="0" y="70143"/>
                  </a:lnTo>
                  <a:cubicBezTo>
                    <a:pt x="0" y="31404"/>
                    <a:pt x="31404" y="0"/>
                    <a:pt x="70143" y="0"/>
                  </a:cubicBezTo>
                  <a:close/>
                </a:path>
              </a:pathLst>
            </a:custGeom>
            <a:solidFill>
              <a:srgbClr val="EF6C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9525"/>
              <a:ext cx="1021979" cy="370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r>
                <a:rPr lang="en-US" sz="2100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REAL-TIME SUITABILITY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3787254" y="5639643"/>
            <a:ext cx="4893934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C1D57"/>
                </a:solidFill>
                <a:latin typeface="Balsamiq Sans"/>
                <a:ea typeface="Balsamiq Sans"/>
                <a:cs typeface="Balsamiq Sans"/>
                <a:sym typeface="Balsamiq Sans"/>
              </a:rPr>
              <a:t>Ensures lag-free tracking, ideal for frame-by-frame exercise monitoring</a:t>
            </a:r>
          </a:p>
          <a:p>
            <a:pPr algn="l">
              <a:lnSpc>
                <a:spcPts val="2520"/>
              </a:lnSpc>
            </a:pPr>
            <a:endParaRPr lang="en-US" sz="2100">
              <a:solidFill>
                <a:srgbClr val="2C1D57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algn="l">
              <a:lnSpc>
                <a:spcPts val="2520"/>
              </a:lnSpc>
            </a:pPr>
            <a:endParaRPr lang="en-US" sz="2100">
              <a:solidFill>
                <a:srgbClr val="2C1D57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-408015" y="731520"/>
            <a:ext cx="895770" cy="885998"/>
          </a:xfrm>
          <a:custGeom>
            <a:avLst/>
            <a:gdLst/>
            <a:ahLst/>
            <a:cxnLst/>
            <a:rect l="l" t="t" r="r" b="b"/>
            <a:pathLst>
              <a:path w="895770" h="885998">
                <a:moveTo>
                  <a:pt x="0" y="0"/>
                </a:moveTo>
                <a:lnTo>
                  <a:pt x="895770" y="0"/>
                </a:lnTo>
                <a:lnTo>
                  <a:pt x="895770" y="885998"/>
                </a:lnTo>
                <a:lnTo>
                  <a:pt x="0" y="8859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8675555" y="3256476"/>
            <a:ext cx="693051" cy="685490"/>
          </a:xfrm>
          <a:custGeom>
            <a:avLst/>
            <a:gdLst/>
            <a:ahLst/>
            <a:cxnLst/>
            <a:rect l="l" t="t" r="r" b="b"/>
            <a:pathLst>
              <a:path w="693051" h="685490">
                <a:moveTo>
                  <a:pt x="0" y="0"/>
                </a:moveTo>
                <a:lnTo>
                  <a:pt x="693050" y="0"/>
                </a:lnTo>
                <a:lnTo>
                  <a:pt x="693050" y="685490"/>
                </a:lnTo>
                <a:lnTo>
                  <a:pt x="0" y="6854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5928926" y="6847555"/>
            <a:ext cx="945606" cy="935290"/>
          </a:xfrm>
          <a:custGeom>
            <a:avLst/>
            <a:gdLst/>
            <a:ahLst/>
            <a:cxnLst/>
            <a:rect l="l" t="t" r="r" b="b"/>
            <a:pathLst>
              <a:path w="945606" h="935290">
                <a:moveTo>
                  <a:pt x="0" y="0"/>
                </a:moveTo>
                <a:lnTo>
                  <a:pt x="945605" y="0"/>
                </a:lnTo>
                <a:lnTo>
                  <a:pt x="945605" y="935290"/>
                </a:lnTo>
                <a:lnTo>
                  <a:pt x="0" y="9352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145493" flipH="1">
            <a:off x="6922874" y="-1209855"/>
            <a:ext cx="6310730" cy="5886190"/>
          </a:xfrm>
          <a:custGeom>
            <a:avLst/>
            <a:gdLst/>
            <a:ahLst/>
            <a:cxnLst/>
            <a:rect l="l" t="t" r="r" b="b"/>
            <a:pathLst>
              <a:path w="6310730" h="5886190">
                <a:moveTo>
                  <a:pt x="6310730" y="0"/>
                </a:moveTo>
                <a:lnTo>
                  <a:pt x="0" y="0"/>
                </a:lnTo>
                <a:lnTo>
                  <a:pt x="0" y="5886190"/>
                </a:lnTo>
                <a:lnTo>
                  <a:pt x="6310730" y="5886190"/>
                </a:lnTo>
                <a:lnTo>
                  <a:pt x="63107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980266" y="1398898"/>
            <a:ext cx="5041814" cy="1915491"/>
            <a:chOff x="0" y="0"/>
            <a:chExt cx="1867339" cy="7094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67339" cy="709441"/>
            </a:xfrm>
            <a:custGeom>
              <a:avLst/>
              <a:gdLst/>
              <a:ahLst/>
              <a:cxnLst/>
              <a:rect l="l" t="t" r="r" b="b"/>
              <a:pathLst>
                <a:path w="1867339" h="709441">
                  <a:moveTo>
                    <a:pt x="61422" y="0"/>
                  </a:moveTo>
                  <a:lnTo>
                    <a:pt x="1805917" y="0"/>
                  </a:lnTo>
                  <a:cubicBezTo>
                    <a:pt x="1822207" y="0"/>
                    <a:pt x="1837830" y="6471"/>
                    <a:pt x="1849349" y="17990"/>
                  </a:cubicBezTo>
                  <a:cubicBezTo>
                    <a:pt x="1860867" y="29509"/>
                    <a:pt x="1867339" y="45132"/>
                    <a:pt x="1867339" y="61422"/>
                  </a:cubicBezTo>
                  <a:lnTo>
                    <a:pt x="1867339" y="648020"/>
                  </a:lnTo>
                  <a:cubicBezTo>
                    <a:pt x="1867339" y="664310"/>
                    <a:pt x="1860867" y="679932"/>
                    <a:pt x="1849349" y="691451"/>
                  </a:cubicBezTo>
                  <a:cubicBezTo>
                    <a:pt x="1837830" y="702970"/>
                    <a:pt x="1822207" y="709441"/>
                    <a:pt x="1805917" y="709441"/>
                  </a:cubicBezTo>
                  <a:lnTo>
                    <a:pt x="61422" y="709441"/>
                  </a:lnTo>
                  <a:cubicBezTo>
                    <a:pt x="45132" y="709441"/>
                    <a:pt x="29509" y="702970"/>
                    <a:pt x="17990" y="691451"/>
                  </a:cubicBezTo>
                  <a:cubicBezTo>
                    <a:pt x="6471" y="679932"/>
                    <a:pt x="0" y="664310"/>
                    <a:pt x="0" y="648020"/>
                  </a:cubicBezTo>
                  <a:lnTo>
                    <a:pt x="0" y="61422"/>
                  </a:lnTo>
                  <a:cubicBezTo>
                    <a:pt x="0" y="45132"/>
                    <a:pt x="6471" y="29509"/>
                    <a:pt x="17990" y="17990"/>
                  </a:cubicBezTo>
                  <a:cubicBezTo>
                    <a:pt x="29509" y="6471"/>
                    <a:pt x="45132" y="0"/>
                    <a:pt x="614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867339" cy="738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12383" y="1520092"/>
            <a:ext cx="3947530" cy="1630563"/>
            <a:chOff x="0" y="0"/>
            <a:chExt cx="1462048" cy="6039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62048" cy="603912"/>
            </a:xfrm>
            <a:custGeom>
              <a:avLst/>
              <a:gdLst/>
              <a:ahLst/>
              <a:cxnLst/>
              <a:rect l="l" t="t" r="r" b="b"/>
              <a:pathLst>
                <a:path w="1462048" h="603912">
                  <a:moveTo>
                    <a:pt x="78448" y="0"/>
                  </a:moveTo>
                  <a:lnTo>
                    <a:pt x="1383600" y="0"/>
                  </a:lnTo>
                  <a:cubicBezTo>
                    <a:pt x="1404406" y="0"/>
                    <a:pt x="1424359" y="8265"/>
                    <a:pt x="1439071" y="22977"/>
                  </a:cubicBezTo>
                  <a:cubicBezTo>
                    <a:pt x="1453783" y="37689"/>
                    <a:pt x="1462048" y="57642"/>
                    <a:pt x="1462048" y="78448"/>
                  </a:cubicBezTo>
                  <a:lnTo>
                    <a:pt x="1462048" y="525464"/>
                  </a:lnTo>
                  <a:cubicBezTo>
                    <a:pt x="1462048" y="546270"/>
                    <a:pt x="1453783" y="566223"/>
                    <a:pt x="1439071" y="580935"/>
                  </a:cubicBezTo>
                  <a:cubicBezTo>
                    <a:pt x="1424359" y="595647"/>
                    <a:pt x="1404406" y="603912"/>
                    <a:pt x="1383600" y="603912"/>
                  </a:cubicBezTo>
                  <a:lnTo>
                    <a:pt x="78448" y="603912"/>
                  </a:lnTo>
                  <a:cubicBezTo>
                    <a:pt x="57642" y="603912"/>
                    <a:pt x="37689" y="595647"/>
                    <a:pt x="22977" y="580935"/>
                  </a:cubicBezTo>
                  <a:cubicBezTo>
                    <a:pt x="8265" y="566223"/>
                    <a:pt x="0" y="546270"/>
                    <a:pt x="0" y="525464"/>
                  </a:cubicBezTo>
                  <a:lnTo>
                    <a:pt x="0" y="78448"/>
                  </a:lnTo>
                  <a:cubicBezTo>
                    <a:pt x="0" y="57642"/>
                    <a:pt x="8265" y="37689"/>
                    <a:pt x="22977" y="22977"/>
                  </a:cubicBezTo>
                  <a:cubicBezTo>
                    <a:pt x="37689" y="8265"/>
                    <a:pt x="57642" y="0"/>
                    <a:pt x="78448" y="0"/>
                  </a:cubicBezTo>
                  <a:close/>
                </a:path>
              </a:pathLst>
            </a:custGeom>
            <a:solidFill>
              <a:srgbClr val="2C1D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462048" cy="632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38096" y="-436555"/>
            <a:ext cx="6225224" cy="247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endParaRPr/>
          </a:p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2C1D57"/>
                </a:solidFill>
                <a:latin typeface="Fredoka"/>
                <a:ea typeface="Fredoka"/>
                <a:cs typeface="Fredoka"/>
                <a:sym typeface="Fredoka"/>
              </a:rPr>
              <a:t>Pose-Based Exercise Tracking</a:t>
            </a:r>
          </a:p>
          <a:p>
            <a:pPr algn="ctr">
              <a:lnSpc>
                <a:spcPts val="4800"/>
              </a:lnSpc>
            </a:pPr>
            <a:endParaRPr lang="en-US" sz="4800">
              <a:solidFill>
                <a:srgbClr val="2C1D57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4639" y="1980890"/>
            <a:ext cx="2943018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Pushup: Elbow angle monitored (from shoulder–elbow–wrist)</a:t>
            </a:r>
          </a:p>
          <a:p>
            <a:pPr algn="ctr">
              <a:lnSpc>
                <a:spcPts val="2160"/>
              </a:lnSpc>
            </a:pPr>
            <a:endParaRPr lang="en-US" sz="1800">
              <a:solidFill>
                <a:srgbClr val="FFFFFF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algn="ctr">
              <a:lnSpc>
                <a:spcPts val="2160"/>
              </a:lnSpc>
            </a:pPr>
            <a:endParaRPr lang="en-US" sz="1800">
              <a:solidFill>
                <a:srgbClr val="FFFFFF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1" name="Freeform 11"/>
          <p:cNvSpPr/>
          <p:nvPr/>
        </p:nvSpPr>
        <p:spPr>
          <a:xfrm rot="5149692" flipH="1">
            <a:off x="-4730737" y="1424573"/>
            <a:ext cx="6310730" cy="5886190"/>
          </a:xfrm>
          <a:custGeom>
            <a:avLst/>
            <a:gdLst/>
            <a:ahLst/>
            <a:cxnLst/>
            <a:rect l="l" t="t" r="r" b="b"/>
            <a:pathLst>
              <a:path w="6310730" h="5886190">
                <a:moveTo>
                  <a:pt x="6310731" y="0"/>
                </a:moveTo>
                <a:lnTo>
                  <a:pt x="0" y="0"/>
                </a:lnTo>
                <a:lnTo>
                  <a:pt x="0" y="5886190"/>
                </a:lnTo>
                <a:lnTo>
                  <a:pt x="6310731" y="5886190"/>
                </a:lnTo>
                <a:lnTo>
                  <a:pt x="631073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12383" y="321071"/>
            <a:ext cx="693051" cy="685490"/>
          </a:xfrm>
          <a:custGeom>
            <a:avLst/>
            <a:gdLst/>
            <a:ahLst/>
            <a:cxnLst/>
            <a:rect l="l" t="t" r="r" b="b"/>
            <a:pathLst>
              <a:path w="693051" h="685490">
                <a:moveTo>
                  <a:pt x="0" y="0"/>
                </a:moveTo>
                <a:lnTo>
                  <a:pt x="693051" y="0"/>
                </a:lnTo>
                <a:lnTo>
                  <a:pt x="693051" y="685490"/>
                </a:lnTo>
                <a:lnTo>
                  <a:pt x="0" y="685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022080" y="4367668"/>
            <a:ext cx="1475369" cy="1459274"/>
          </a:xfrm>
          <a:custGeom>
            <a:avLst/>
            <a:gdLst/>
            <a:ahLst/>
            <a:cxnLst/>
            <a:rect l="l" t="t" r="r" b="b"/>
            <a:pathLst>
              <a:path w="1475369" h="1459274">
                <a:moveTo>
                  <a:pt x="0" y="0"/>
                </a:moveTo>
                <a:lnTo>
                  <a:pt x="1475369" y="0"/>
                </a:lnTo>
                <a:lnTo>
                  <a:pt x="1475369" y="1459273"/>
                </a:lnTo>
                <a:lnTo>
                  <a:pt x="0" y="14592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4" name="Picture 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t="504" b="8406"/>
          <a:stretch>
            <a:fillRect/>
          </a:stretch>
        </p:blipFill>
        <p:spPr>
          <a:xfrm>
            <a:off x="1115573" y="3314390"/>
            <a:ext cx="7508369" cy="384710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850708" y="1537977"/>
            <a:ext cx="3835390" cy="220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 Summary Snapshot (Auto-generated): Appears at the end of the video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Gives quick feedback without needing manual review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145493" flipH="1">
            <a:off x="6922874" y="-1209855"/>
            <a:ext cx="6310730" cy="5886190"/>
          </a:xfrm>
          <a:custGeom>
            <a:avLst/>
            <a:gdLst/>
            <a:ahLst/>
            <a:cxnLst/>
            <a:rect l="l" t="t" r="r" b="b"/>
            <a:pathLst>
              <a:path w="6310730" h="5886190">
                <a:moveTo>
                  <a:pt x="6310730" y="0"/>
                </a:moveTo>
                <a:lnTo>
                  <a:pt x="0" y="0"/>
                </a:lnTo>
                <a:lnTo>
                  <a:pt x="0" y="5886190"/>
                </a:lnTo>
                <a:lnTo>
                  <a:pt x="6310730" y="5886190"/>
                </a:lnTo>
                <a:lnTo>
                  <a:pt x="63107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51019" y="3181813"/>
            <a:ext cx="5089802" cy="1915491"/>
            <a:chOff x="0" y="0"/>
            <a:chExt cx="1885112" cy="7094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85112" cy="709441"/>
            </a:xfrm>
            <a:custGeom>
              <a:avLst/>
              <a:gdLst/>
              <a:ahLst/>
              <a:cxnLst/>
              <a:rect l="l" t="t" r="r" b="b"/>
              <a:pathLst>
                <a:path w="1885112" h="709441">
                  <a:moveTo>
                    <a:pt x="60843" y="0"/>
                  </a:moveTo>
                  <a:lnTo>
                    <a:pt x="1824269" y="0"/>
                  </a:lnTo>
                  <a:cubicBezTo>
                    <a:pt x="1857872" y="0"/>
                    <a:pt x="1885112" y="27240"/>
                    <a:pt x="1885112" y="60843"/>
                  </a:cubicBezTo>
                  <a:lnTo>
                    <a:pt x="1885112" y="648599"/>
                  </a:lnTo>
                  <a:cubicBezTo>
                    <a:pt x="1885112" y="682201"/>
                    <a:pt x="1857872" y="709441"/>
                    <a:pt x="1824269" y="709441"/>
                  </a:cubicBezTo>
                  <a:lnTo>
                    <a:pt x="60843" y="709441"/>
                  </a:lnTo>
                  <a:cubicBezTo>
                    <a:pt x="27240" y="709441"/>
                    <a:pt x="0" y="682201"/>
                    <a:pt x="0" y="648599"/>
                  </a:cubicBezTo>
                  <a:lnTo>
                    <a:pt x="0" y="60843"/>
                  </a:lnTo>
                  <a:cubicBezTo>
                    <a:pt x="0" y="27240"/>
                    <a:pt x="27240" y="0"/>
                    <a:pt x="6084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885112" cy="738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12383" y="1520092"/>
            <a:ext cx="3947530" cy="1967706"/>
            <a:chOff x="0" y="0"/>
            <a:chExt cx="1462048" cy="7287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62048" cy="728780"/>
            </a:xfrm>
            <a:custGeom>
              <a:avLst/>
              <a:gdLst/>
              <a:ahLst/>
              <a:cxnLst/>
              <a:rect l="l" t="t" r="r" b="b"/>
              <a:pathLst>
                <a:path w="1462048" h="728780">
                  <a:moveTo>
                    <a:pt x="78448" y="0"/>
                  </a:moveTo>
                  <a:lnTo>
                    <a:pt x="1383600" y="0"/>
                  </a:lnTo>
                  <a:cubicBezTo>
                    <a:pt x="1404406" y="0"/>
                    <a:pt x="1424359" y="8265"/>
                    <a:pt x="1439071" y="22977"/>
                  </a:cubicBezTo>
                  <a:cubicBezTo>
                    <a:pt x="1453783" y="37689"/>
                    <a:pt x="1462048" y="57642"/>
                    <a:pt x="1462048" y="78448"/>
                  </a:cubicBezTo>
                  <a:lnTo>
                    <a:pt x="1462048" y="650332"/>
                  </a:lnTo>
                  <a:cubicBezTo>
                    <a:pt x="1462048" y="671137"/>
                    <a:pt x="1453783" y="691091"/>
                    <a:pt x="1439071" y="705803"/>
                  </a:cubicBezTo>
                  <a:cubicBezTo>
                    <a:pt x="1424359" y="720515"/>
                    <a:pt x="1404406" y="728780"/>
                    <a:pt x="1383600" y="728780"/>
                  </a:cubicBezTo>
                  <a:lnTo>
                    <a:pt x="78448" y="728780"/>
                  </a:lnTo>
                  <a:cubicBezTo>
                    <a:pt x="57642" y="728780"/>
                    <a:pt x="37689" y="720515"/>
                    <a:pt x="22977" y="705803"/>
                  </a:cubicBezTo>
                  <a:cubicBezTo>
                    <a:pt x="8265" y="691091"/>
                    <a:pt x="0" y="671137"/>
                    <a:pt x="0" y="650332"/>
                  </a:cubicBezTo>
                  <a:lnTo>
                    <a:pt x="0" y="78448"/>
                  </a:lnTo>
                  <a:cubicBezTo>
                    <a:pt x="0" y="57642"/>
                    <a:pt x="8265" y="37689"/>
                    <a:pt x="22977" y="22977"/>
                  </a:cubicBezTo>
                  <a:cubicBezTo>
                    <a:pt x="37689" y="8265"/>
                    <a:pt x="57642" y="0"/>
                    <a:pt x="78448" y="0"/>
                  </a:cubicBezTo>
                  <a:close/>
                </a:path>
              </a:pathLst>
            </a:custGeom>
            <a:solidFill>
              <a:srgbClr val="2C1D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462048" cy="757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-492674"/>
            <a:ext cx="6225224" cy="308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endParaRPr/>
          </a:p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2C1D57"/>
                </a:solidFill>
                <a:latin typeface="Fredoka"/>
                <a:ea typeface="Fredoka"/>
                <a:cs typeface="Fredoka"/>
                <a:sym typeface="Fredoka"/>
              </a:rPr>
              <a:t>Pose-Based Exercise Tracking</a:t>
            </a:r>
          </a:p>
          <a:p>
            <a:pPr algn="ctr">
              <a:lnSpc>
                <a:spcPts val="4800"/>
              </a:lnSpc>
            </a:pPr>
            <a:endParaRPr lang="en-US" sz="4800">
              <a:solidFill>
                <a:srgbClr val="2C1D57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algn="ctr">
              <a:lnSpc>
                <a:spcPts val="4800"/>
              </a:lnSpc>
            </a:pPr>
            <a:endParaRPr lang="en-US" sz="4800">
              <a:solidFill>
                <a:srgbClr val="2C1D57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4639" y="1980890"/>
            <a:ext cx="294301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Lunge: Knee angle monitored (from hip–knee–ankle)</a:t>
            </a:r>
          </a:p>
          <a:p>
            <a:pPr algn="ctr">
              <a:lnSpc>
                <a:spcPts val="2160"/>
              </a:lnSpc>
            </a:pPr>
            <a:endParaRPr lang="en-US" sz="1800">
              <a:solidFill>
                <a:srgbClr val="FFFFFF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1" name="Freeform 11"/>
          <p:cNvSpPr/>
          <p:nvPr/>
        </p:nvSpPr>
        <p:spPr>
          <a:xfrm rot="5149692" flipH="1">
            <a:off x="-4730737" y="1424573"/>
            <a:ext cx="6310730" cy="5886190"/>
          </a:xfrm>
          <a:custGeom>
            <a:avLst/>
            <a:gdLst/>
            <a:ahLst/>
            <a:cxnLst/>
            <a:rect l="l" t="t" r="r" b="b"/>
            <a:pathLst>
              <a:path w="6310730" h="5886190">
                <a:moveTo>
                  <a:pt x="6310731" y="0"/>
                </a:moveTo>
                <a:lnTo>
                  <a:pt x="0" y="0"/>
                </a:lnTo>
                <a:lnTo>
                  <a:pt x="0" y="5886190"/>
                </a:lnTo>
                <a:lnTo>
                  <a:pt x="6310731" y="5886190"/>
                </a:lnTo>
                <a:lnTo>
                  <a:pt x="63107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51019" y="731520"/>
            <a:ext cx="693051" cy="685490"/>
          </a:xfrm>
          <a:custGeom>
            <a:avLst/>
            <a:gdLst/>
            <a:ahLst/>
            <a:cxnLst/>
            <a:rect l="l" t="t" r="r" b="b"/>
            <a:pathLst>
              <a:path w="693051" h="685490">
                <a:moveTo>
                  <a:pt x="0" y="0"/>
                </a:moveTo>
                <a:lnTo>
                  <a:pt x="693051" y="0"/>
                </a:lnTo>
                <a:lnTo>
                  <a:pt x="693051" y="685490"/>
                </a:lnTo>
                <a:lnTo>
                  <a:pt x="0" y="685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022080" y="4367668"/>
            <a:ext cx="1475369" cy="1459274"/>
          </a:xfrm>
          <a:custGeom>
            <a:avLst/>
            <a:gdLst/>
            <a:ahLst/>
            <a:cxnLst/>
            <a:rect l="l" t="t" r="r" b="b"/>
            <a:pathLst>
              <a:path w="1475369" h="1459274">
                <a:moveTo>
                  <a:pt x="0" y="0"/>
                </a:moveTo>
                <a:lnTo>
                  <a:pt x="1475369" y="0"/>
                </a:lnTo>
                <a:lnTo>
                  <a:pt x="1475369" y="1459273"/>
                </a:lnTo>
                <a:lnTo>
                  <a:pt x="0" y="14592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4" name="Picture 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r="2304"/>
          <a:stretch>
            <a:fillRect/>
          </a:stretch>
        </p:blipFill>
        <p:spPr>
          <a:xfrm>
            <a:off x="5583696" y="731520"/>
            <a:ext cx="3660938" cy="651704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51019" y="3648075"/>
            <a:ext cx="5089802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 Summary Snapshot (Auto-generated): Appears at the end of the video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Gives quick feedback without needing manual review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94125">
            <a:off x="6790761" y="-1091554"/>
            <a:ext cx="6310730" cy="5886190"/>
          </a:xfrm>
          <a:custGeom>
            <a:avLst/>
            <a:gdLst/>
            <a:ahLst/>
            <a:cxnLst/>
            <a:rect l="l" t="t" r="r" b="b"/>
            <a:pathLst>
              <a:path w="6310730" h="5886190">
                <a:moveTo>
                  <a:pt x="0" y="0"/>
                </a:moveTo>
                <a:lnTo>
                  <a:pt x="6310731" y="0"/>
                </a:lnTo>
                <a:lnTo>
                  <a:pt x="6310731" y="5886190"/>
                </a:lnTo>
                <a:lnTo>
                  <a:pt x="0" y="5886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382125">
            <a:off x="-1740926" y="3340754"/>
            <a:ext cx="6310730" cy="5886190"/>
          </a:xfrm>
          <a:custGeom>
            <a:avLst/>
            <a:gdLst/>
            <a:ahLst/>
            <a:cxnLst/>
            <a:rect l="l" t="t" r="r" b="b"/>
            <a:pathLst>
              <a:path w="6310730" h="5886190">
                <a:moveTo>
                  <a:pt x="0" y="0"/>
                </a:moveTo>
                <a:lnTo>
                  <a:pt x="6310731" y="0"/>
                </a:lnTo>
                <a:lnTo>
                  <a:pt x="6310731" y="5886190"/>
                </a:lnTo>
                <a:lnTo>
                  <a:pt x="0" y="5886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08015" y="731520"/>
            <a:ext cx="895770" cy="885998"/>
          </a:xfrm>
          <a:custGeom>
            <a:avLst/>
            <a:gdLst/>
            <a:ahLst/>
            <a:cxnLst/>
            <a:rect l="l" t="t" r="r" b="b"/>
            <a:pathLst>
              <a:path w="895770" h="885998">
                <a:moveTo>
                  <a:pt x="0" y="0"/>
                </a:moveTo>
                <a:lnTo>
                  <a:pt x="895770" y="0"/>
                </a:lnTo>
                <a:lnTo>
                  <a:pt x="895770" y="885998"/>
                </a:lnTo>
                <a:lnTo>
                  <a:pt x="0" y="885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675555" y="3256476"/>
            <a:ext cx="693051" cy="685490"/>
          </a:xfrm>
          <a:custGeom>
            <a:avLst/>
            <a:gdLst/>
            <a:ahLst/>
            <a:cxnLst/>
            <a:rect l="l" t="t" r="r" b="b"/>
            <a:pathLst>
              <a:path w="693051" h="685490">
                <a:moveTo>
                  <a:pt x="0" y="0"/>
                </a:moveTo>
                <a:lnTo>
                  <a:pt x="693050" y="0"/>
                </a:lnTo>
                <a:lnTo>
                  <a:pt x="693050" y="685490"/>
                </a:lnTo>
                <a:lnTo>
                  <a:pt x="0" y="68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928926" y="6847555"/>
            <a:ext cx="945606" cy="935290"/>
          </a:xfrm>
          <a:custGeom>
            <a:avLst/>
            <a:gdLst/>
            <a:ahLst/>
            <a:cxnLst/>
            <a:rect l="l" t="t" r="r" b="b"/>
            <a:pathLst>
              <a:path w="945606" h="935290">
                <a:moveTo>
                  <a:pt x="0" y="0"/>
                </a:moveTo>
                <a:lnTo>
                  <a:pt x="945605" y="0"/>
                </a:lnTo>
                <a:lnTo>
                  <a:pt x="945605" y="935290"/>
                </a:lnTo>
                <a:lnTo>
                  <a:pt x="0" y="9352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117198" y="1341120"/>
            <a:ext cx="5811123" cy="2638976"/>
          </a:xfrm>
          <a:custGeom>
            <a:avLst/>
            <a:gdLst/>
            <a:ahLst/>
            <a:cxnLst/>
            <a:rect l="l" t="t" r="r" b="b"/>
            <a:pathLst>
              <a:path w="5811123" h="2638976">
                <a:moveTo>
                  <a:pt x="0" y="0"/>
                </a:moveTo>
                <a:lnTo>
                  <a:pt x="5811123" y="0"/>
                </a:lnTo>
                <a:lnTo>
                  <a:pt x="5811123" y="2638976"/>
                </a:lnTo>
                <a:lnTo>
                  <a:pt x="0" y="26389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91" t="-1342" b="-1201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000370" y="4440734"/>
            <a:ext cx="4044779" cy="1946183"/>
          </a:xfrm>
          <a:custGeom>
            <a:avLst/>
            <a:gdLst/>
            <a:ahLst/>
            <a:cxnLst/>
            <a:rect l="l" t="t" r="r" b="b"/>
            <a:pathLst>
              <a:path w="4044779" h="1946183">
                <a:moveTo>
                  <a:pt x="0" y="0"/>
                </a:moveTo>
                <a:lnTo>
                  <a:pt x="4044779" y="0"/>
                </a:lnTo>
                <a:lnTo>
                  <a:pt x="4044779" y="1946183"/>
                </a:lnTo>
                <a:lnTo>
                  <a:pt x="0" y="19461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70754" y="85725"/>
            <a:ext cx="7612092" cy="125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2C1D57"/>
                </a:solidFill>
                <a:latin typeface="Fredoka"/>
                <a:ea typeface="Fredoka"/>
                <a:cs typeface="Fredoka"/>
                <a:sym typeface="Fredoka"/>
              </a:rPr>
              <a:t>YOLOv11 Pose Architecture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818" y="184630"/>
            <a:ext cx="9265963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2C1D57"/>
                </a:solidFill>
                <a:latin typeface="Fredoka"/>
                <a:ea typeface="Fredoka"/>
                <a:cs typeface="Fredoka"/>
                <a:sym typeface="Fredoka"/>
              </a:rPr>
              <a:t>Rep &amp; Calorie Calculation Logic</a:t>
            </a:r>
          </a:p>
        </p:txBody>
      </p:sp>
      <p:sp>
        <p:nvSpPr>
          <p:cNvPr id="3" name="Freeform 3"/>
          <p:cNvSpPr/>
          <p:nvPr/>
        </p:nvSpPr>
        <p:spPr>
          <a:xfrm rot="-5660961">
            <a:off x="6041309" y="3163121"/>
            <a:ext cx="7627319" cy="7114209"/>
          </a:xfrm>
          <a:custGeom>
            <a:avLst/>
            <a:gdLst/>
            <a:ahLst/>
            <a:cxnLst/>
            <a:rect l="l" t="t" r="r" b="b"/>
            <a:pathLst>
              <a:path w="7627319" h="7114209">
                <a:moveTo>
                  <a:pt x="0" y="0"/>
                </a:moveTo>
                <a:lnTo>
                  <a:pt x="7627319" y="0"/>
                </a:lnTo>
                <a:lnTo>
                  <a:pt x="7627319" y="7114209"/>
                </a:lnTo>
                <a:lnTo>
                  <a:pt x="0" y="7114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3216763">
            <a:off x="-2770371" y="-4766028"/>
            <a:ext cx="6310730" cy="5886190"/>
          </a:xfrm>
          <a:custGeom>
            <a:avLst/>
            <a:gdLst/>
            <a:ahLst/>
            <a:cxnLst/>
            <a:rect l="l" t="t" r="r" b="b"/>
            <a:pathLst>
              <a:path w="6310730" h="5886190">
                <a:moveTo>
                  <a:pt x="0" y="0"/>
                </a:moveTo>
                <a:lnTo>
                  <a:pt x="6310731" y="0"/>
                </a:lnTo>
                <a:lnTo>
                  <a:pt x="6310731" y="5886190"/>
                </a:lnTo>
                <a:lnTo>
                  <a:pt x="0" y="5886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5476" y="4461732"/>
            <a:ext cx="2154728" cy="1915749"/>
          </a:xfrm>
          <a:custGeom>
            <a:avLst/>
            <a:gdLst/>
            <a:ahLst/>
            <a:cxnLst/>
            <a:rect l="l" t="t" r="r" b="b"/>
            <a:pathLst>
              <a:path w="2154728" h="1915749">
                <a:moveTo>
                  <a:pt x="0" y="0"/>
                </a:moveTo>
                <a:lnTo>
                  <a:pt x="2154728" y="0"/>
                </a:lnTo>
                <a:lnTo>
                  <a:pt x="2154728" y="1915749"/>
                </a:lnTo>
                <a:lnTo>
                  <a:pt x="0" y="1915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97113" y="928930"/>
            <a:ext cx="6003758" cy="2478580"/>
            <a:chOff x="0" y="0"/>
            <a:chExt cx="8005011" cy="3304773"/>
          </a:xfrm>
        </p:grpSpPr>
        <p:grpSp>
          <p:nvGrpSpPr>
            <p:cNvPr id="7" name="Group 7"/>
            <p:cNvGrpSpPr/>
            <p:nvPr/>
          </p:nvGrpSpPr>
          <p:grpSpPr>
            <a:xfrm>
              <a:off x="493153" y="3738"/>
              <a:ext cx="7511858" cy="2741066"/>
              <a:chOff x="0" y="0"/>
              <a:chExt cx="2086627" cy="76140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086627" cy="761407"/>
              </a:xfrm>
              <a:custGeom>
                <a:avLst/>
                <a:gdLst/>
                <a:ahLst/>
                <a:cxnLst/>
                <a:rect l="l" t="t" r="r" b="b"/>
                <a:pathLst>
                  <a:path w="2086627" h="761407">
                    <a:moveTo>
                      <a:pt x="54967" y="0"/>
                    </a:moveTo>
                    <a:lnTo>
                      <a:pt x="2031660" y="0"/>
                    </a:lnTo>
                    <a:cubicBezTo>
                      <a:pt x="2062018" y="0"/>
                      <a:pt x="2086627" y="24609"/>
                      <a:pt x="2086627" y="54967"/>
                    </a:cubicBezTo>
                    <a:lnTo>
                      <a:pt x="2086627" y="706440"/>
                    </a:lnTo>
                    <a:cubicBezTo>
                      <a:pt x="2086627" y="736798"/>
                      <a:pt x="2062018" y="761407"/>
                      <a:pt x="2031660" y="761407"/>
                    </a:cubicBezTo>
                    <a:lnTo>
                      <a:pt x="54967" y="761407"/>
                    </a:lnTo>
                    <a:cubicBezTo>
                      <a:pt x="40389" y="761407"/>
                      <a:pt x="26408" y="755616"/>
                      <a:pt x="16099" y="745308"/>
                    </a:cubicBezTo>
                    <a:cubicBezTo>
                      <a:pt x="5791" y="734999"/>
                      <a:pt x="0" y="721018"/>
                      <a:pt x="0" y="706440"/>
                    </a:cubicBezTo>
                    <a:lnTo>
                      <a:pt x="0" y="54967"/>
                    </a:lnTo>
                    <a:cubicBezTo>
                      <a:pt x="0" y="40389"/>
                      <a:pt x="5791" y="26408"/>
                      <a:pt x="16099" y="16099"/>
                    </a:cubicBezTo>
                    <a:cubicBezTo>
                      <a:pt x="26408" y="5791"/>
                      <a:pt x="40389" y="0"/>
                      <a:pt x="54967" y="0"/>
                    </a:cubicBezTo>
                    <a:close/>
                  </a:path>
                </a:pathLst>
              </a:custGeom>
              <a:solidFill>
                <a:srgbClr val="2C1D5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2086627" cy="7899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0"/>
              <a:ext cx="8005011" cy="3304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68"/>
                </a:lnSpc>
              </a:pPr>
              <a:endParaRPr/>
            </a:p>
            <a:p>
              <a:pPr marL="780366" lvl="2" indent="-260122" algn="l">
                <a:lnSpc>
                  <a:spcPts val="2168"/>
                </a:lnSpc>
                <a:buFont typeface="Arial"/>
                <a:buChar char="⚬"/>
              </a:pPr>
              <a:r>
                <a:rPr lang="en-US" sz="1807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Pushup Reps: Tracked elbow angle (Shoulder–Elbow–Wrist)</a:t>
              </a:r>
            </a:p>
            <a:p>
              <a:pPr marL="780366" lvl="2" indent="-260122" algn="l">
                <a:lnSpc>
                  <a:spcPts val="2168"/>
                </a:lnSpc>
                <a:buFont typeface="Arial"/>
                <a:buChar char="⚬"/>
              </a:pPr>
              <a:r>
                <a:rPr lang="en-US" sz="1807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Counted when angle drops below 110° (down) and rises above 145° (up)</a:t>
              </a:r>
            </a:p>
            <a:p>
              <a:pPr marL="780366" lvl="2" indent="-260122" algn="l">
                <a:lnSpc>
                  <a:spcPts val="2168"/>
                </a:lnSpc>
                <a:buFont typeface="Arial"/>
                <a:buChar char="⚬"/>
              </a:pPr>
              <a:r>
                <a:rPr lang="en-US" sz="1807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Smoothed using moving average over last 5 frames to avoid jitter</a:t>
              </a:r>
            </a:p>
            <a:p>
              <a:pPr algn="l">
                <a:lnSpc>
                  <a:spcPts val="2168"/>
                </a:lnSpc>
              </a:pPr>
              <a:endParaRPr lang="en-US" sz="1807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  <a:p>
              <a:pPr algn="l">
                <a:lnSpc>
                  <a:spcPts val="2168"/>
                </a:lnSpc>
              </a:pPr>
              <a:endParaRPr lang="en-US" sz="1807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476" y="6377481"/>
            <a:ext cx="693051" cy="685490"/>
          </a:xfrm>
          <a:custGeom>
            <a:avLst/>
            <a:gdLst/>
            <a:ahLst/>
            <a:cxnLst/>
            <a:rect l="l" t="t" r="r" b="b"/>
            <a:pathLst>
              <a:path w="693051" h="685490">
                <a:moveTo>
                  <a:pt x="0" y="0"/>
                </a:moveTo>
                <a:lnTo>
                  <a:pt x="693051" y="0"/>
                </a:lnTo>
                <a:lnTo>
                  <a:pt x="693051" y="685490"/>
                </a:lnTo>
                <a:lnTo>
                  <a:pt x="0" y="685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8568639" y="731520"/>
            <a:ext cx="693051" cy="685490"/>
          </a:xfrm>
          <a:custGeom>
            <a:avLst/>
            <a:gdLst/>
            <a:ahLst/>
            <a:cxnLst/>
            <a:rect l="l" t="t" r="r" b="b"/>
            <a:pathLst>
              <a:path w="693051" h="685490">
                <a:moveTo>
                  <a:pt x="0" y="0"/>
                </a:moveTo>
                <a:lnTo>
                  <a:pt x="693050" y="0"/>
                </a:lnTo>
                <a:lnTo>
                  <a:pt x="693050" y="685490"/>
                </a:lnTo>
                <a:lnTo>
                  <a:pt x="0" y="6854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3730553" y="3096059"/>
            <a:ext cx="5779229" cy="1926612"/>
            <a:chOff x="0" y="0"/>
            <a:chExt cx="2140455" cy="7135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40455" cy="713560"/>
            </a:xfrm>
            <a:custGeom>
              <a:avLst/>
              <a:gdLst/>
              <a:ahLst/>
              <a:cxnLst/>
              <a:rect l="l" t="t" r="r" b="b"/>
              <a:pathLst>
                <a:path w="2140455" h="713560">
                  <a:moveTo>
                    <a:pt x="53584" y="0"/>
                  </a:moveTo>
                  <a:lnTo>
                    <a:pt x="2086871" y="0"/>
                  </a:lnTo>
                  <a:cubicBezTo>
                    <a:pt x="2116465" y="0"/>
                    <a:pt x="2140455" y="23991"/>
                    <a:pt x="2140455" y="53584"/>
                  </a:cubicBezTo>
                  <a:lnTo>
                    <a:pt x="2140455" y="659976"/>
                  </a:lnTo>
                  <a:cubicBezTo>
                    <a:pt x="2140455" y="674187"/>
                    <a:pt x="2134810" y="687817"/>
                    <a:pt x="2124761" y="697866"/>
                  </a:cubicBezTo>
                  <a:cubicBezTo>
                    <a:pt x="2114712" y="707915"/>
                    <a:pt x="2101082" y="713560"/>
                    <a:pt x="2086871" y="713560"/>
                  </a:cubicBezTo>
                  <a:lnTo>
                    <a:pt x="53584" y="713560"/>
                  </a:lnTo>
                  <a:cubicBezTo>
                    <a:pt x="23991" y="713560"/>
                    <a:pt x="0" y="689570"/>
                    <a:pt x="0" y="659976"/>
                  </a:cubicBezTo>
                  <a:lnTo>
                    <a:pt x="0" y="53584"/>
                  </a:lnTo>
                  <a:cubicBezTo>
                    <a:pt x="0" y="39373"/>
                    <a:pt x="5645" y="25744"/>
                    <a:pt x="15695" y="15695"/>
                  </a:cubicBezTo>
                  <a:cubicBezTo>
                    <a:pt x="25744" y="5645"/>
                    <a:pt x="39373" y="0"/>
                    <a:pt x="53584" y="0"/>
                  </a:cubicBezTo>
                  <a:close/>
                </a:path>
              </a:pathLst>
            </a:custGeom>
            <a:solidFill>
              <a:srgbClr val="2C1D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2140455" cy="742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268389" y="3096059"/>
            <a:ext cx="6241392" cy="220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endParaRPr/>
          </a:p>
          <a:p>
            <a:pPr marL="899302" lvl="2" indent="-299767" algn="l">
              <a:lnSpc>
                <a:spcPts val="2499"/>
              </a:lnSpc>
              <a:buFont typeface="Arial"/>
              <a:buChar char="⚬"/>
            </a:pPr>
            <a:r>
              <a:rPr lang="en-US" sz="2082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Lunge Reps: Tracked knee angle (Hip–Knee–Ankle)</a:t>
            </a:r>
          </a:p>
          <a:p>
            <a:pPr marL="899302" lvl="2" indent="-299767" algn="l">
              <a:lnSpc>
                <a:spcPts val="2499"/>
              </a:lnSpc>
              <a:buFont typeface="Arial"/>
              <a:buChar char="⚬"/>
            </a:pPr>
            <a:r>
              <a:rPr lang="en-US" sz="2082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Detected when angle drops below 135° (down) and rises above 155° (up)</a:t>
            </a:r>
          </a:p>
          <a:p>
            <a:pPr algn="l">
              <a:lnSpc>
                <a:spcPts val="2499"/>
              </a:lnSpc>
            </a:pPr>
            <a:endParaRPr lang="en-US" sz="2082">
              <a:solidFill>
                <a:srgbClr val="FFFFFF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algn="l">
              <a:lnSpc>
                <a:spcPts val="2499"/>
              </a:lnSpc>
            </a:pPr>
            <a:endParaRPr lang="en-US" sz="2082">
              <a:solidFill>
                <a:srgbClr val="FFFFFF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365548" y="5140994"/>
            <a:ext cx="5843822" cy="2055799"/>
            <a:chOff x="0" y="0"/>
            <a:chExt cx="2164379" cy="76140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64379" cy="761407"/>
            </a:xfrm>
            <a:custGeom>
              <a:avLst/>
              <a:gdLst/>
              <a:ahLst/>
              <a:cxnLst/>
              <a:rect l="l" t="t" r="r" b="b"/>
              <a:pathLst>
                <a:path w="2164379" h="761407">
                  <a:moveTo>
                    <a:pt x="52992" y="0"/>
                  </a:moveTo>
                  <a:lnTo>
                    <a:pt x="2111386" y="0"/>
                  </a:lnTo>
                  <a:cubicBezTo>
                    <a:pt x="2125441" y="0"/>
                    <a:pt x="2138920" y="5583"/>
                    <a:pt x="2148858" y="15521"/>
                  </a:cubicBezTo>
                  <a:cubicBezTo>
                    <a:pt x="2158796" y="25459"/>
                    <a:pt x="2164379" y="38938"/>
                    <a:pt x="2164379" y="52992"/>
                  </a:cubicBezTo>
                  <a:lnTo>
                    <a:pt x="2164379" y="708415"/>
                  </a:lnTo>
                  <a:cubicBezTo>
                    <a:pt x="2164379" y="737682"/>
                    <a:pt x="2140653" y="761407"/>
                    <a:pt x="2111386" y="761407"/>
                  </a:cubicBezTo>
                  <a:lnTo>
                    <a:pt x="52992" y="761407"/>
                  </a:lnTo>
                  <a:cubicBezTo>
                    <a:pt x="38938" y="761407"/>
                    <a:pt x="25459" y="755824"/>
                    <a:pt x="15521" y="745886"/>
                  </a:cubicBezTo>
                  <a:cubicBezTo>
                    <a:pt x="5583" y="735948"/>
                    <a:pt x="0" y="722469"/>
                    <a:pt x="0" y="708415"/>
                  </a:cubicBezTo>
                  <a:lnTo>
                    <a:pt x="0" y="52992"/>
                  </a:lnTo>
                  <a:cubicBezTo>
                    <a:pt x="0" y="38938"/>
                    <a:pt x="5583" y="25459"/>
                    <a:pt x="15521" y="15521"/>
                  </a:cubicBezTo>
                  <a:cubicBezTo>
                    <a:pt x="25459" y="5583"/>
                    <a:pt x="38938" y="0"/>
                    <a:pt x="52992" y="0"/>
                  </a:cubicBezTo>
                  <a:close/>
                </a:path>
              </a:pathLst>
            </a:custGeom>
            <a:solidFill>
              <a:srgbClr val="2C1D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164379" cy="789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39686" y="5128666"/>
            <a:ext cx="6369685" cy="2068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5"/>
              </a:lnSpc>
            </a:pPr>
            <a:endParaRPr/>
          </a:p>
          <a:p>
            <a:pPr marL="833321" lvl="2" indent="-277774" algn="l">
              <a:lnSpc>
                <a:spcPts val="2315"/>
              </a:lnSpc>
              <a:buFont typeface="Arial"/>
              <a:buChar char="⚬"/>
            </a:pPr>
            <a:r>
              <a:rPr lang="en-US" sz="1929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Calorie Estimation Formula: Pushups: reps × 0.5 kcal</a:t>
            </a:r>
          </a:p>
          <a:p>
            <a:pPr marL="833321" lvl="2" indent="-277774" algn="l">
              <a:lnSpc>
                <a:spcPts val="2315"/>
              </a:lnSpc>
              <a:buFont typeface="Arial"/>
              <a:buChar char="⚬"/>
            </a:pPr>
            <a:r>
              <a:rPr lang="en-US" sz="1929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Lunges: reps × 0.3 kcal</a:t>
            </a:r>
          </a:p>
          <a:p>
            <a:pPr marL="833321" lvl="2" indent="-277774" algn="l">
              <a:lnSpc>
                <a:spcPts val="2315"/>
              </a:lnSpc>
              <a:buFont typeface="Arial"/>
              <a:buChar char="⚬"/>
            </a:pPr>
            <a:r>
              <a:rPr lang="en-US" sz="1929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Based on average MET estimates and adjusted for short-session dynamics</a:t>
            </a:r>
          </a:p>
          <a:p>
            <a:pPr algn="l">
              <a:lnSpc>
                <a:spcPts val="2315"/>
              </a:lnSpc>
            </a:pPr>
            <a:endParaRPr lang="en-US" sz="1929">
              <a:solidFill>
                <a:srgbClr val="FFFFFF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73902" y="1977255"/>
            <a:ext cx="510707" cy="51070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AA2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FFFFFF"/>
                  </a:solidFill>
                  <a:latin typeface="Fredoka"/>
                  <a:ea typeface="Fredoka"/>
                  <a:cs typeface="Fredoka"/>
                  <a:sym typeface="Fredoka"/>
                </a:rPr>
                <a:t>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773902" y="3255067"/>
            <a:ext cx="510707" cy="51070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AA2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FFFFFF"/>
                  </a:solidFill>
                  <a:latin typeface="Fredoka"/>
                  <a:ea typeface="Fredoka"/>
                  <a:cs typeface="Fredoka"/>
                  <a:sym typeface="Fredoka"/>
                </a:rPr>
                <a:t>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773902" y="4359220"/>
            <a:ext cx="510707" cy="51070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AA2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FFFFFF"/>
                  </a:solidFill>
                  <a:latin typeface="Fredoka"/>
                  <a:ea typeface="Fredoka"/>
                  <a:cs typeface="Fredoka"/>
                  <a:sym typeface="Fredoka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773902" y="5615430"/>
            <a:ext cx="510707" cy="51070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AA2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FFFFFF"/>
                  </a:solidFill>
                  <a:latin typeface="Fredoka"/>
                  <a:ea typeface="Fredoka"/>
                  <a:cs typeface="Fredoka"/>
                  <a:sym typeface="Fredoka"/>
                </a:rPr>
                <a:t>4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rot="-1728091">
            <a:off x="-3564406" y="3906346"/>
            <a:ext cx="6310730" cy="5886190"/>
          </a:xfrm>
          <a:custGeom>
            <a:avLst/>
            <a:gdLst/>
            <a:ahLst/>
            <a:cxnLst/>
            <a:rect l="l" t="t" r="r" b="b"/>
            <a:pathLst>
              <a:path w="6310730" h="5886190">
                <a:moveTo>
                  <a:pt x="0" y="0"/>
                </a:moveTo>
                <a:lnTo>
                  <a:pt x="6310731" y="0"/>
                </a:lnTo>
                <a:lnTo>
                  <a:pt x="6310731" y="5886190"/>
                </a:lnTo>
                <a:lnTo>
                  <a:pt x="0" y="5886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731520" y="2487961"/>
            <a:ext cx="2919130" cy="4095719"/>
          </a:xfrm>
          <a:custGeom>
            <a:avLst/>
            <a:gdLst/>
            <a:ahLst/>
            <a:cxnLst/>
            <a:rect l="l" t="t" r="r" b="b"/>
            <a:pathLst>
              <a:path w="2919130" h="4095719">
                <a:moveTo>
                  <a:pt x="0" y="0"/>
                </a:moveTo>
                <a:lnTo>
                  <a:pt x="2919130" y="0"/>
                </a:lnTo>
                <a:lnTo>
                  <a:pt x="2919130" y="4095719"/>
                </a:lnTo>
                <a:lnTo>
                  <a:pt x="0" y="4095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773902" y="817245"/>
            <a:ext cx="4905000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>
                <a:solidFill>
                  <a:srgbClr val="2C1D57"/>
                </a:solidFill>
                <a:latin typeface="Fredoka"/>
                <a:ea typeface="Fredoka"/>
                <a:cs typeface="Fredoka"/>
                <a:sym typeface="Fredoka"/>
              </a:rPr>
              <a:t>Future Actions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82640" y="2426392"/>
            <a:ext cx="443944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2C1D57"/>
                </a:solidFill>
                <a:latin typeface="Balsamiq Sans"/>
                <a:ea typeface="Balsamiq Sans"/>
                <a:cs typeface="Balsamiq Sans"/>
                <a:sym typeface="Balsamiq Sans"/>
              </a:rPr>
              <a:t>Add more workouts like squats, planks, and jumping jacks.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82640" y="2016474"/>
            <a:ext cx="366025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>
                <a:solidFill>
                  <a:srgbClr val="2C1D57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Multi-Exercise Support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82640" y="3704205"/>
            <a:ext cx="4859296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2C1D57"/>
                </a:solidFill>
                <a:latin typeface="Balsamiq Sans"/>
                <a:ea typeface="Balsamiq Sans"/>
                <a:cs typeface="Balsamiq Sans"/>
                <a:sym typeface="Balsamiq Sans"/>
              </a:rPr>
              <a:t>Switch from video input to live workout feedback.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82640" y="3294286"/>
            <a:ext cx="3113729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>
                <a:solidFill>
                  <a:srgbClr val="2C1D57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Real-Time Feedback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582640" y="4877242"/>
            <a:ext cx="443944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2C1D57"/>
                </a:solidFill>
                <a:latin typeface="Balsamiq Sans"/>
                <a:ea typeface="Balsamiq Sans"/>
                <a:cs typeface="Balsamiq Sans"/>
                <a:sym typeface="Balsamiq Sans"/>
              </a:rPr>
              <a:t>Only count reps done with correct form; ignore bad reps.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82640" y="4433599"/>
            <a:ext cx="3113729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>
                <a:solidFill>
                  <a:srgbClr val="2C1D57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Rep Quality Filtering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582640" y="6116612"/>
            <a:ext cx="4096261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2C1D57"/>
                </a:solidFill>
                <a:latin typeface="Balsamiq Sans"/>
                <a:ea typeface="Balsamiq Sans"/>
                <a:cs typeface="Balsamiq Sans"/>
                <a:sym typeface="Balsamiq Sans"/>
              </a:rPr>
              <a:t>Track sessions and show progress over time.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582640" y="5639242"/>
            <a:ext cx="3359827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>
                <a:solidFill>
                  <a:srgbClr val="2C1D57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User Profiles &amp; Logs</a:t>
            </a:r>
          </a:p>
        </p:txBody>
      </p:sp>
      <p:sp>
        <p:nvSpPr>
          <p:cNvPr id="25" name="Freeform 25"/>
          <p:cNvSpPr/>
          <p:nvPr/>
        </p:nvSpPr>
        <p:spPr>
          <a:xfrm rot="4462836" flipH="1">
            <a:off x="-539291" y="62484"/>
            <a:ext cx="1813363" cy="2583807"/>
          </a:xfrm>
          <a:custGeom>
            <a:avLst/>
            <a:gdLst/>
            <a:ahLst/>
            <a:cxnLst/>
            <a:rect l="l" t="t" r="r" b="b"/>
            <a:pathLst>
              <a:path w="1813363" h="2583807">
                <a:moveTo>
                  <a:pt x="1813362" y="0"/>
                </a:moveTo>
                <a:lnTo>
                  <a:pt x="0" y="0"/>
                </a:lnTo>
                <a:lnTo>
                  <a:pt x="0" y="2583807"/>
                </a:lnTo>
                <a:lnTo>
                  <a:pt x="1813362" y="2583807"/>
                </a:lnTo>
                <a:lnTo>
                  <a:pt x="18133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rot="-5400000">
            <a:off x="2528837" y="1624214"/>
            <a:ext cx="576378" cy="570091"/>
          </a:xfrm>
          <a:custGeom>
            <a:avLst/>
            <a:gdLst/>
            <a:ahLst/>
            <a:cxnLst/>
            <a:rect l="l" t="t" r="r" b="b"/>
            <a:pathLst>
              <a:path w="576378" h="570091">
                <a:moveTo>
                  <a:pt x="0" y="0"/>
                </a:moveTo>
                <a:lnTo>
                  <a:pt x="576378" y="0"/>
                </a:lnTo>
                <a:lnTo>
                  <a:pt x="576378" y="570091"/>
                </a:lnTo>
                <a:lnTo>
                  <a:pt x="0" y="5700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-5400000">
            <a:off x="9130733" y="738315"/>
            <a:ext cx="1245735" cy="1232145"/>
          </a:xfrm>
          <a:custGeom>
            <a:avLst/>
            <a:gdLst/>
            <a:ahLst/>
            <a:cxnLst/>
            <a:rect l="l" t="t" r="r" b="b"/>
            <a:pathLst>
              <a:path w="1245735" h="1232145">
                <a:moveTo>
                  <a:pt x="0" y="0"/>
                </a:moveTo>
                <a:lnTo>
                  <a:pt x="1245734" y="0"/>
                </a:lnTo>
                <a:lnTo>
                  <a:pt x="1245734" y="1232145"/>
                </a:lnTo>
                <a:lnTo>
                  <a:pt x="0" y="12321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-5400000">
            <a:off x="7425515" y="6803887"/>
            <a:ext cx="1033905" cy="1022626"/>
          </a:xfrm>
          <a:custGeom>
            <a:avLst/>
            <a:gdLst/>
            <a:ahLst/>
            <a:cxnLst/>
            <a:rect l="l" t="t" r="r" b="b"/>
            <a:pathLst>
              <a:path w="1033905" h="1022626">
                <a:moveTo>
                  <a:pt x="0" y="0"/>
                </a:moveTo>
                <a:lnTo>
                  <a:pt x="1033905" y="0"/>
                </a:lnTo>
                <a:lnTo>
                  <a:pt x="1033905" y="1022626"/>
                </a:lnTo>
                <a:lnTo>
                  <a:pt x="0" y="10226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1476</Words>
  <Application>Microsoft Macintosh PowerPoint</Application>
  <PresentationFormat>Custom</PresentationFormat>
  <Paragraphs>165</Paragraphs>
  <Slides>10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Balsamiq Sans</vt:lpstr>
      <vt:lpstr>Balsamiq Sans Bold</vt:lpstr>
      <vt:lpstr>Calibri</vt:lpstr>
      <vt:lpstr>Blinker Bold</vt:lpstr>
      <vt:lpstr>Fredoka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Pose2Reps: Automated Rep Counter</dc:title>
  <cp:lastModifiedBy>Shruti Kalaskar</cp:lastModifiedBy>
  <cp:revision>1</cp:revision>
  <dcterms:created xsi:type="dcterms:W3CDTF">2006-08-16T00:00:00Z</dcterms:created>
  <dcterms:modified xsi:type="dcterms:W3CDTF">2025-06-09T23:39:59Z</dcterms:modified>
  <dc:identifier>DAGpP7MkNvs</dc:identifier>
</cp:coreProperties>
</file>